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71" r:id="rId6"/>
    <p:sldId id="267" r:id="rId7"/>
    <p:sldId id="259" r:id="rId8"/>
    <p:sldId id="272" r:id="rId9"/>
    <p:sldId id="260" r:id="rId10"/>
    <p:sldId id="280" r:id="rId11"/>
    <p:sldId id="281" r:id="rId12"/>
    <p:sldId id="282" r:id="rId13"/>
    <p:sldId id="283" r:id="rId14"/>
    <p:sldId id="279" r:id="rId15"/>
    <p:sldId id="273" r:id="rId16"/>
    <p:sldId id="269" r:id="rId17"/>
    <p:sldId id="274" r:id="rId18"/>
    <p:sldId id="284" r:id="rId19"/>
    <p:sldId id="275" r:id="rId20"/>
    <p:sldId id="263" r:id="rId21"/>
    <p:sldId id="276" r:id="rId22"/>
    <p:sldId id="264" r:id="rId23"/>
    <p:sldId id="277" r:id="rId24"/>
    <p:sldId id="265" r:id="rId25"/>
    <p:sldId id="266" r:id="rId26"/>
    <p:sldId id="278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75" autoAdjust="0"/>
    <p:restoredTop sz="94660"/>
  </p:normalViewPr>
  <p:slideViewPr>
    <p:cSldViewPr snapToGrid="0">
      <p:cViewPr varScale="1">
        <p:scale>
          <a:sx n="90" d="100"/>
          <a:sy n="90" d="100"/>
        </p:scale>
        <p:origin x="9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BBC14-8E0E-4EAC-82FE-8D914AEE21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02D141-6937-44D9-B844-86A2DC457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557074-39E6-4547-95D1-3068FD2F0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4128-0BD7-43A4-9EE9-05DDCFEB3A4B}" type="datetimeFigureOut">
              <a:rPr lang="ko-KR" altLang="en-US" smtClean="0"/>
              <a:t>2018-01-04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12030D-3245-454C-9D81-8957EE548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E3094-EFB4-4A67-BA5D-2ED97EBF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FD34-247A-41B8-916B-41AFBCE3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771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D5C23-C449-479E-89FD-805F3AFD7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1B9DCC-2918-45D0-BF9C-98B3720DE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06A327-BBCC-497F-8460-2CF7A702B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4128-0BD7-43A4-9EE9-05DDCFEB3A4B}" type="datetimeFigureOut">
              <a:rPr lang="ko-KR" altLang="en-US" smtClean="0"/>
              <a:t>2018-01-04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03C057-771C-4065-BF3F-7016F65F8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3FCEA6-C030-4BA7-A49F-668355DFD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FD34-247A-41B8-916B-41AFBCE3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729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9E9E70-2252-45FA-9108-5E24F906F9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BEA2F7-179E-4CB7-AEEA-579CC2EBA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8A8D15-E748-467C-8FA1-7CB982800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4128-0BD7-43A4-9EE9-05DDCFEB3A4B}" type="datetimeFigureOut">
              <a:rPr lang="ko-KR" altLang="en-US" smtClean="0"/>
              <a:t>2018-01-04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B45E42-4556-4E21-9330-F1915C6C2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36C8F-391A-4556-B521-AF1F5038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FD34-247A-41B8-916B-41AFBCE3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1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메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401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그림 67">
            <a:extLst>
              <a:ext uri="{FF2B5EF4-FFF2-40B4-BE49-F238E27FC236}">
                <a16:creationId xmlns:a16="http://schemas.microsoft.com/office/drawing/2014/main" id="{48A0F9C4-D44D-481B-90CB-3C9295D174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343" y="5907313"/>
            <a:ext cx="718460" cy="71846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7805491-73E3-4D16-9DA5-5617866F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806" y="6336121"/>
            <a:ext cx="2743200" cy="365125"/>
          </a:xfrm>
        </p:spPr>
        <p:txBody>
          <a:bodyPr/>
          <a:lstStyle/>
          <a:p>
            <a:fld id="{08264B4F-A738-4007-92FF-2A6017BB0C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2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610CF-8AC3-4125-8D93-F9E953CA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C61602-698F-4EFD-90AC-C832750AE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E2B6FE-79C4-4752-A411-A4B6E62A6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4128-0BD7-43A4-9EE9-05DDCFEB3A4B}" type="datetimeFigureOut">
              <a:rPr lang="ko-KR" altLang="en-US" smtClean="0"/>
              <a:t>2018-01-04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915443-F581-4FFF-9000-637DB4A96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020CEA-387F-4BD7-AD07-1A1AF6706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FD34-247A-41B8-916B-41AFBCE3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649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A9507-E182-46B9-9693-45945294E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31F935-B4BD-4CDF-8A38-28EF9EF88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67DB2B-97D9-4A6F-9E00-A1967A1F9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4128-0BD7-43A4-9EE9-05DDCFEB3A4B}" type="datetimeFigureOut">
              <a:rPr lang="ko-KR" altLang="en-US" smtClean="0"/>
              <a:t>2018-01-04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DA6E2-D14D-4452-AAD6-7ED6443B8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E38852-DB1D-43BC-BFA3-A2BC18CA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FD34-247A-41B8-916B-41AFBCE3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74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3D589F-5BE3-45F2-BBE6-8791354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189BF-0007-44D0-944A-91359EB040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D463B8-4247-42A7-A709-0B1F813F2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53B898-F8D5-459A-BCE0-5AC026CE8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4128-0BD7-43A4-9EE9-05DDCFEB3A4B}" type="datetimeFigureOut">
              <a:rPr lang="ko-KR" altLang="en-US" smtClean="0"/>
              <a:t>2018-01-04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401921-F002-48B9-82C2-52619D3F9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72D512-ADC7-46AC-8703-4CFC459C4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FD34-247A-41B8-916B-41AFBCE3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806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B2B0A-CCB3-4982-94F6-B709A2392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419E9-CF75-41A6-8971-7A4D867F2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A59004-B2B1-4732-B4EC-17ACA02CC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4366C3-2D3A-48D2-9B20-F725AB3D7D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648874-C136-428D-98DA-C4C605054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243968-5A03-4462-9545-0B69EAAC2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4128-0BD7-43A4-9EE9-05DDCFEB3A4B}" type="datetimeFigureOut">
              <a:rPr lang="ko-KR" altLang="en-US" smtClean="0"/>
              <a:t>2018-01-04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E87584-3A25-496F-88FC-7D50DF2E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5D094A-A7DB-4CE5-BA13-93BCB632E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FD34-247A-41B8-916B-41AFBCE3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355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260D2-6974-4081-A4A5-F115EA6F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B60508-D644-4A79-83BE-FD50D7658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4128-0BD7-43A4-9EE9-05DDCFEB3A4B}" type="datetimeFigureOut">
              <a:rPr lang="ko-KR" altLang="en-US" smtClean="0"/>
              <a:t>2018-01-04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26BB55-A418-4DF0-A079-430F72C6E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05C15A-01D2-4273-BA40-2FE549EC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FD34-247A-41B8-916B-41AFBCE3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098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B4C2E3-126B-485C-A303-17CC37AC5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4128-0BD7-43A4-9EE9-05DDCFEB3A4B}" type="datetimeFigureOut">
              <a:rPr lang="ko-KR" altLang="en-US" smtClean="0"/>
              <a:t>2018-01-04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96DFBE-070B-4BA9-9050-576711E00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613E5F-2E9D-4CBF-943D-888DB3880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FD34-247A-41B8-916B-41AFBCE3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54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F5F6E-0554-4E65-8E8D-DF82BC823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6B01F-D395-48EC-8BAE-C212D65BE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06AF82-6BB8-4311-BEBE-B3DD5055C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0C1BEF-123D-411F-BD5C-F6F7C5F67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4128-0BD7-43A4-9EE9-05DDCFEB3A4B}" type="datetimeFigureOut">
              <a:rPr lang="ko-KR" altLang="en-US" smtClean="0"/>
              <a:t>2018-01-04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84F8DF-D7AC-493F-8C6F-1CD00557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04CD9B-A525-47AE-919E-0F649FFFC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FD34-247A-41B8-916B-41AFBCE3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209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2B4E7-3363-4DB6-8451-E8E3D67C2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E739E8-82CE-45B9-8633-DA77A51BDB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5A1B8C-10A5-4652-B580-D135ED83F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F6C910-CA89-4DBF-97CA-0CA91E4A2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4128-0BD7-43A4-9EE9-05DDCFEB3A4B}" type="datetimeFigureOut">
              <a:rPr lang="ko-KR" altLang="en-US" smtClean="0"/>
              <a:t>2018-01-04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CE308-4BB2-454F-985C-820FF0759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A88B65-29D0-4513-B548-F6C80BCBF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FD34-247A-41B8-916B-41AFBCE3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461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EFCC6B-B532-4836-8EF0-FC6847C3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74F5D4-810C-4850-8433-738696344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64EF1D-A93E-40B2-8E23-0E91AC135B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54128-0BD7-43A4-9EE9-05DDCFEB3A4B}" type="datetimeFigureOut">
              <a:rPr lang="ko-KR" altLang="en-US" smtClean="0"/>
              <a:t>2018-01-04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131B81-060F-4A95-BB88-0F9064E1A0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D6FA06-7F4F-40F3-99DA-ABAC41D48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BFD34-247A-41B8-916B-41AFBCE35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16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cafe.naver.com/crepasclub/571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875693" y="1"/>
            <a:ext cx="8484577" cy="1036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 b="1" dirty="0">
              <a:solidFill>
                <a:schemeClr val="accent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57C4D3B-73F4-4099-85A4-80B26DCD5834}"/>
              </a:ext>
            </a:extLst>
          </p:cNvPr>
          <p:cNvSpPr/>
          <p:nvPr/>
        </p:nvSpPr>
        <p:spPr>
          <a:xfrm>
            <a:off x="2865693" y="2160543"/>
            <a:ext cx="5493688" cy="160947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14" descr="http://postfiles15.naver.net/20160507_158/koowq_1462593319819221VF_PNG/%C5%AB%B5%FB%BF%C8%C7%A52_%BE%C6%C0%CC%C4%DC-02.png?type=w1">
            <a:extLst>
              <a:ext uri="{FF2B5EF4-FFF2-40B4-BE49-F238E27FC236}">
                <a16:creationId xmlns:a16="http://schemas.microsoft.com/office/drawing/2014/main" id="{B848E6B1-5F3F-4D31-8359-4D9C1C10F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840429" y="2143578"/>
            <a:ext cx="806669" cy="8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://postfiles15.naver.net/20160507_158/koowq_1462593319819221VF_PNG/%C5%AB%B5%FB%BF%C8%C7%A52_%BE%C6%C0%CC%C4%DC-02.png?type=w1">
            <a:extLst>
              <a:ext uri="{FF2B5EF4-FFF2-40B4-BE49-F238E27FC236}">
                <a16:creationId xmlns:a16="http://schemas.microsoft.com/office/drawing/2014/main" id="{2A3CACA9-A61A-4769-B0A8-7E7567A5F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977" y="3025665"/>
            <a:ext cx="806669" cy="8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5E9E9C6-87AF-4E58-9ACB-41EB7793D498}"/>
              </a:ext>
            </a:extLst>
          </p:cNvPr>
          <p:cNvSpPr/>
          <p:nvPr/>
        </p:nvSpPr>
        <p:spPr>
          <a:xfrm>
            <a:off x="3833607" y="2750192"/>
            <a:ext cx="35578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AR</a:t>
            </a:r>
            <a:r>
              <a:rPr lang="ko-KR" altLang="en-US" sz="2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을 이용한 지하철 길 안내 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510B96-EB59-4C9B-9A44-69D5DF1F90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3848"/>
              </p:ext>
            </p:extLst>
          </p:nvPr>
        </p:nvGraphicFramePr>
        <p:xfrm>
          <a:off x="7391466" y="5056638"/>
          <a:ext cx="4785376" cy="1764976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81340">
                  <a:extLst>
                    <a:ext uri="{9D8B030D-6E8A-4147-A177-3AD203B41FA5}">
                      <a16:colId xmlns:a16="http://schemas.microsoft.com/office/drawing/2014/main" val="2661216923"/>
                    </a:ext>
                  </a:extLst>
                </a:gridCol>
                <a:gridCol w="1168036">
                  <a:extLst>
                    <a:ext uri="{9D8B030D-6E8A-4147-A177-3AD203B41FA5}">
                      <a16:colId xmlns:a16="http://schemas.microsoft.com/office/drawing/2014/main" val="4252231965"/>
                    </a:ext>
                  </a:extLst>
                </a:gridCol>
                <a:gridCol w="1015967">
                  <a:extLst>
                    <a:ext uri="{9D8B030D-6E8A-4147-A177-3AD203B41FA5}">
                      <a16:colId xmlns:a16="http://schemas.microsoft.com/office/drawing/2014/main" val="2844931587"/>
                    </a:ext>
                  </a:extLst>
                </a:gridCol>
                <a:gridCol w="1024890">
                  <a:extLst>
                    <a:ext uri="{9D8B030D-6E8A-4147-A177-3AD203B41FA5}">
                      <a16:colId xmlns:a16="http://schemas.microsoft.com/office/drawing/2014/main" val="3273622208"/>
                    </a:ext>
                  </a:extLst>
                </a:gridCol>
                <a:gridCol w="995143">
                  <a:extLst>
                    <a:ext uri="{9D8B030D-6E8A-4147-A177-3AD203B41FA5}">
                      <a16:colId xmlns:a16="http://schemas.microsoft.com/office/drawing/2014/main" val="2062465748"/>
                    </a:ext>
                  </a:extLst>
                </a:gridCol>
              </a:tblGrid>
              <a:tr h="3312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dirty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이름</a:t>
                      </a:r>
                      <a:endParaRPr lang="ko-KR" altLang="en-US" sz="800" b="0" kern="0" spc="0" dirty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err="1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강필우</a:t>
                      </a:r>
                      <a:endParaRPr lang="ko-KR" altLang="en-US" sz="800" b="0" kern="0" spc="0" dirty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송재호</a:t>
                      </a:r>
                      <a:endParaRPr lang="ko-KR" altLang="en-US" sz="800" b="0" kern="0" spc="0" dirty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err="1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오준혁</a:t>
                      </a:r>
                      <a:endParaRPr lang="ko-KR" altLang="en-US" sz="800" b="0" kern="0" spc="0" dirty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김주형</a:t>
                      </a:r>
                      <a:endParaRPr lang="ko-KR" altLang="en-US" sz="800" b="0" kern="0" spc="0" dirty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499925240"/>
                  </a:ext>
                </a:extLst>
              </a:tr>
              <a:tr h="8242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dirty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학과</a:t>
                      </a:r>
                      <a:endParaRPr lang="ko-KR" altLang="en-US" sz="800" b="0" kern="0" spc="0" dirty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소프트웨어</a:t>
                      </a:r>
                      <a:endParaRPr lang="en-US" altLang="ko-KR" sz="1200" b="0" kern="0" spc="0" dirty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공학</a:t>
                      </a:r>
                      <a:endParaRPr lang="ko-KR" altLang="en-US" sz="800" b="0" kern="0" spc="0" dirty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컴퓨터</a:t>
                      </a:r>
                      <a:endParaRPr lang="en-US" altLang="ko-KR" sz="1200" b="0" kern="0" spc="0" dirty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공학</a:t>
                      </a:r>
                      <a:endParaRPr lang="ko-KR" altLang="en-US" sz="800" b="0" kern="0" spc="0" dirty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컴퓨터</a:t>
                      </a:r>
                      <a:endParaRPr lang="en-US" altLang="ko-KR" sz="1200" b="0" kern="0" spc="0" dirty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공학</a:t>
                      </a:r>
                      <a:endParaRPr lang="ko-KR" altLang="en-US" sz="800" b="0" kern="0" spc="0" dirty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컴퓨터</a:t>
                      </a:r>
                      <a:endParaRPr lang="en-US" altLang="ko-KR" sz="1200" b="0" kern="0" spc="0" dirty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공학</a:t>
                      </a:r>
                      <a:endParaRPr lang="ko-KR" altLang="en-US" sz="800" b="0" kern="0" spc="0" dirty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081781458"/>
                  </a:ext>
                </a:extLst>
              </a:tr>
              <a:tr h="5998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학번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2015156050</a:t>
                      </a:r>
                      <a:endParaRPr lang="ko-KR" altLang="en-US" sz="1200" b="0" kern="0" spc="0" dirty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2015150048</a:t>
                      </a:r>
                      <a:endParaRPr lang="ko-KR" altLang="en-US" sz="1200" b="0" kern="0" spc="0" dirty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2015150049</a:t>
                      </a:r>
                      <a:endParaRPr lang="ko-KR" altLang="en-US" sz="1200" b="0" kern="0" spc="0" dirty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2015154042</a:t>
                      </a:r>
                      <a:endParaRPr lang="ko-KR" altLang="en-US" sz="1200" b="0" kern="0" spc="0" dirty="0"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629169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337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98" y="1191600"/>
            <a:ext cx="8863200" cy="49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E6D448D-5C06-40FB-9E26-CF5226A48054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C093C3B-6128-411E-BFC9-5E222082BEC8}"/>
              </a:ext>
            </a:extLst>
          </p:cNvPr>
          <p:cNvSpPr txBox="1"/>
          <p:nvPr/>
        </p:nvSpPr>
        <p:spPr>
          <a:xfrm>
            <a:off x="1173913" y="22652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ABA1A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03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ABA1A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42FFB0-DB1B-4FF4-B723-B2FC34BE3AA5}"/>
              </a:ext>
            </a:extLst>
          </p:cNvPr>
          <p:cNvSpPr txBox="1"/>
          <p:nvPr/>
        </p:nvSpPr>
        <p:spPr>
          <a:xfrm>
            <a:off x="1871540" y="349632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시스템 수행 시나리오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CF36211-279B-4541-BD45-044F9F58E052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35B85A1-34B5-4158-9EA8-C98F00538917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E27C305-88F4-4017-A662-25378BA4436D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B1C583F-AD1A-4305-B1B1-F224350A1A7B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0BF877B-91C2-4E0A-B9E7-EC0A3E89D692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C00F12F-7A4B-4D35-BCC3-1E075FBEB30D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F7B763C-999E-435F-BD82-BCA897FED44E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B684E1B-6BEB-4606-B172-06329811692F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A5721E5-1D9E-4486-973E-4CDC438984D6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76CD41D-CB06-49C0-84D7-510AACD8E2CF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CF204E8-58B6-41B5-9900-52420D03884A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8A19A7-1291-4329-8BE5-17D86C1B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088465" y="1374467"/>
            <a:ext cx="2292405" cy="2292405"/>
          </a:xfrm>
          <a:prstGeom prst="ellipse">
            <a:avLst/>
          </a:prstGeom>
          <a:solidFill>
            <a:schemeClr val="lt1"/>
          </a:solidFill>
          <a:ln w="508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861922" y="1351120"/>
            <a:ext cx="28232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남은거리</a:t>
            </a:r>
            <a:r>
              <a:rPr lang="ko-KR" altLang="en-US" sz="3200" b="1" cap="none" spc="0">
                <a:ln w="0"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3200" b="1" cap="none" spc="0">
                <a:ln w="0"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30m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980544" y="1935895"/>
            <a:ext cx="18982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</a:t>
            </a:r>
            <a:r>
              <a:rPr lang="ko-KR" altLang="en-US" sz="3200" b="1" cap="none" spc="0">
                <a:ln w="0"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3200" b="1" cap="none" spc="0">
                <a:ln w="0"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10:00</a:t>
            </a:r>
          </a:p>
        </p:txBody>
      </p:sp>
      <p:cxnSp>
        <p:nvCxnSpPr>
          <p:cNvPr id="72" name="직선 연결선 71"/>
          <p:cNvCxnSpPr>
            <a:stCxn id="9" idx="2"/>
            <a:endCxn id="9" idx="6"/>
          </p:cNvCxnSpPr>
          <p:nvPr/>
        </p:nvCxnSpPr>
        <p:spPr>
          <a:xfrm>
            <a:off x="8088465" y="2520670"/>
            <a:ext cx="22924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/>
          <p:cNvGrpSpPr/>
          <p:nvPr/>
        </p:nvGrpSpPr>
        <p:grpSpPr>
          <a:xfrm>
            <a:off x="9111298" y="2959463"/>
            <a:ext cx="246743" cy="246743"/>
            <a:chOff x="9027886" y="2888343"/>
            <a:chExt cx="246743" cy="246743"/>
          </a:xfrm>
        </p:grpSpPr>
        <p:sp>
          <p:nvSpPr>
            <p:cNvPr id="77" name="타원 76"/>
            <p:cNvSpPr/>
            <p:nvPr/>
          </p:nvSpPr>
          <p:spPr>
            <a:xfrm>
              <a:off x="9027886" y="2888343"/>
              <a:ext cx="246743" cy="246743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이등변 삼각형 77"/>
            <p:cNvSpPr/>
            <p:nvPr/>
          </p:nvSpPr>
          <p:spPr>
            <a:xfrm>
              <a:off x="9056964" y="2911588"/>
              <a:ext cx="188585" cy="136412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1" name="직선 연결선 80"/>
          <p:cNvCxnSpPr>
            <a:stCxn id="77" idx="3"/>
          </p:cNvCxnSpPr>
          <p:nvPr/>
        </p:nvCxnSpPr>
        <p:spPr>
          <a:xfrm flipH="1">
            <a:off x="8915400" y="3170071"/>
            <a:ext cx="232033" cy="41132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아래쪽 화살표 4"/>
          <p:cNvSpPr/>
          <p:nvPr/>
        </p:nvSpPr>
        <p:spPr>
          <a:xfrm>
            <a:off x="5406380" y="4963942"/>
            <a:ext cx="1416633" cy="1097280"/>
          </a:xfrm>
          <a:prstGeom prst="downArrow">
            <a:avLst/>
          </a:prstGeom>
          <a:solidFill>
            <a:srgbClr val="FF0000">
              <a:alpha val="60000"/>
            </a:srgbClr>
          </a:solidFill>
          <a:ln>
            <a:solidFill>
              <a:schemeClr val="tx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/>
          <p:cNvCxnSpPr/>
          <p:nvPr/>
        </p:nvCxnSpPr>
        <p:spPr>
          <a:xfrm>
            <a:off x="8088465" y="2357186"/>
            <a:ext cx="22924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8547100" y="1752600"/>
            <a:ext cx="314890" cy="3294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위로 구부러진 화살표 23"/>
          <p:cNvSpPr/>
          <p:nvPr/>
        </p:nvSpPr>
        <p:spPr>
          <a:xfrm rot="10800000">
            <a:off x="5524494" y="1337793"/>
            <a:ext cx="1180407" cy="744295"/>
          </a:xfrm>
          <a:prstGeom prst="curvedUpArrow">
            <a:avLst>
              <a:gd name="adj1" fmla="val 33795"/>
              <a:gd name="adj2" fmla="val 79297"/>
              <a:gd name="adj3" fmla="val 51805"/>
            </a:avLst>
          </a:prstGeom>
          <a:solidFill>
            <a:srgbClr val="FF0000">
              <a:alpha val="60000"/>
            </a:srgbClr>
          </a:solidFill>
          <a:ln>
            <a:solidFill>
              <a:schemeClr val="tx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768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00" y="1191600"/>
            <a:ext cx="8863200" cy="49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E6D448D-5C06-40FB-9E26-CF5226A48054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C093C3B-6128-411E-BFC9-5E222082BEC8}"/>
              </a:ext>
            </a:extLst>
          </p:cNvPr>
          <p:cNvSpPr txBox="1"/>
          <p:nvPr/>
        </p:nvSpPr>
        <p:spPr>
          <a:xfrm>
            <a:off x="1173913" y="22652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ABA1A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03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ABA1A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42FFB0-DB1B-4FF4-B723-B2FC34BE3AA5}"/>
              </a:ext>
            </a:extLst>
          </p:cNvPr>
          <p:cNvSpPr txBox="1"/>
          <p:nvPr/>
        </p:nvSpPr>
        <p:spPr>
          <a:xfrm>
            <a:off x="1871540" y="349632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시스템 수행 시나리오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CF36211-279B-4541-BD45-044F9F58E052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35B85A1-34B5-4158-9EA8-C98F00538917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E27C305-88F4-4017-A662-25378BA4436D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B1C583F-AD1A-4305-B1B1-F224350A1A7B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0BF877B-91C2-4E0A-B9E7-EC0A3E89D692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C00F12F-7A4B-4D35-BCC3-1E075FBEB30D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F7B763C-999E-435F-BD82-BCA897FED44E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B684E1B-6BEB-4606-B172-06329811692F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A5721E5-1D9E-4486-973E-4CDC438984D6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76CD41D-CB06-49C0-84D7-510AACD8E2CF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CF204E8-58B6-41B5-9900-52420D03884A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8A19A7-1291-4329-8BE5-17D86C1B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088465" y="1374467"/>
            <a:ext cx="2292405" cy="2292405"/>
          </a:xfrm>
          <a:prstGeom prst="ellipse">
            <a:avLst/>
          </a:prstGeom>
          <a:solidFill>
            <a:schemeClr val="lt1"/>
          </a:solidFill>
          <a:ln w="508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861922" y="1351120"/>
            <a:ext cx="28232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남은거리</a:t>
            </a:r>
            <a:r>
              <a:rPr lang="ko-KR" altLang="en-US" sz="3200" b="1" cap="none" spc="0">
                <a:ln w="0"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3200" b="1">
                <a:ln w="0"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</a:t>
            </a:r>
            <a:r>
              <a:rPr lang="en-US" altLang="ko-KR" sz="3200" b="1" cap="none" spc="0">
                <a:ln w="0"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980544" y="1935895"/>
            <a:ext cx="18982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</a:t>
            </a:r>
            <a:r>
              <a:rPr lang="ko-KR" altLang="en-US" sz="3200" b="1" cap="none" spc="0">
                <a:ln w="0"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3200" b="1" cap="none" spc="0">
                <a:ln w="0"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10:01</a:t>
            </a:r>
          </a:p>
        </p:txBody>
      </p:sp>
      <p:grpSp>
        <p:nvGrpSpPr>
          <p:cNvPr id="79" name="그룹 78"/>
          <p:cNvGrpSpPr/>
          <p:nvPr/>
        </p:nvGrpSpPr>
        <p:grpSpPr>
          <a:xfrm>
            <a:off x="9111298" y="2959463"/>
            <a:ext cx="246743" cy="246743"/>
            <a:chOff x="9027886" y="2888343"/>
            <a:chExt cx="246743" cy="246743"/>
          </a:xfrm>
        </p:grpSpPr>
        <p:sp>
          <p:nvSpPr>
            <p:cNvPr id="77" name="타원 76"/>
            <p:cNvSpPr/>
            <p:nvPr/>
          </p:nvSpPr>
          <p:spPr>
            <a:xfrm>
              <a:off x="9027886" y="2888343"/>
              <a:ext cx="246743" cy="246743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이등변 삼각형 77"/>
            <p:cNvSpPr/>
            <p:nvPr/>
          </p:nvSpPr>
          <p:spPr>
            <a:xfrm>
              <a:off x="9056964" y="2911588"/>
              <a:ext cx="188585" cy="136412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1" name="직선 연결선 80"/>
          <p:cNvCxnSpPr>
            <a:stCxn id="77" idx="7"/>
            <a:endCxn id="9" idx="7"/>
          </p:cNvCxnSpPr>
          <p:nvPr/>
        </p:nvCxnSpPr>
        <p:spPr>
          <a:xfrm flipV="1">
            <a:off x="9321906" y="1710182"/>
            <a:ext cx="723249" cy="12854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9510491" y="2745371"/>
            <a:ext cx="314890" cy="3294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9510491" y="1630921"/>
            <a:ext cx="314890" cy="3294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8585200" y="3987800"/>
            <a:ext cx="1795670" cy="1155700"/>
          </a:xfrm>
          <a:prstGeom prst="rightArrow">
            <a:avLst/>
          </a:prstGeom>
          <a:solidFill>
            <a:srgbClr val="FF0000">
              <a:alpha val="60000"/>
            </a:srgbClr>
          </a:solidFill>
          <a:ln>
            <a:solidFill>
              <a:schemeClr val="tx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899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00" y="1191600"/>
            <a:ext cx="8863200" cy="49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E6D448D-5C06-40FB-9E26-CF5226A48054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C093C3B-6128-411E-BFC9-5E222082BEC8}"/>
              </a:ext>
            </a:extLst>
          </p:cNvPr>
          <p:cNvSpPr txBox="1"/>
          <p:nvPr/>
        </p:nvSpPr>
        <p:spPr>
          <a:xfrm>
            <a:off x="1173913" y="22652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ABA1A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03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ABA1A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42FFB0-DB1B-4FF4-B723-B2FC34BE3AA5}"/>
              </a:ext>
            </a:extLst>
          </p:cNvPr>
          <p:cNvSpPr txBox="1"/>
          <p:nvPr/>
        </p:nvSpPr>
        <p:spPr>
          <a:xfrm>
            <a:off x="1871540" y="349632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시스템 수행 시나리오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CF36211-279B-4541-BD45-044F9F58E052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35B85A1-34B5-4158-9EA8-C98F00538917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E27C305-88F4-4017-A662-25378BA4436D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B1C583F-AD1A-4305-B1B1-F224350A1A7B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0BF877B-91C2-4E0A-B9E7-EC0A3E89D692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C00F12F-7A4B-4D35-BCC3-1E075FBEB30D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F7B763C-999E-435F-BD82-BCA897FED44E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B684E1B-6BEB-4606-B172-06329811692F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A5721E5-1D9E-4486-973E-4CDC438984D6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76CD41D-CB06-49C0-84D7-510AACD8E2CF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CF204E8-58B6-41B5-9900-52420D03884A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8A19A7-1291-4329-8BE5-17D86C1B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088465" y="1374467"/>
            <a:ext cx="2292405" cy="2292405"/>
          </a:xfrm>
          <a:prstGeom prst="ellipse">
            <a:avLst/>
          </a:prstGeom>
          <a:solidFill>
            <a:schemeClr val="lt1"/>
          </a:solidFill>
          <a:ln w="508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861922" y="1351120"/>
            <a:ext cx="28232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남은거리</a:t>
            </a:r>
            <a:r>
              <a:rPr lang="ko-KR" altLang="en-US" sz="3200" b="1" cap="none" spc="0">
                <a:ln w="0"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3200" b="1">
                <a:ln w="0"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en-US" altLang="ko-KR" sz="3200" b="1" cap="none" spc="0">
                <a:ln w="0"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980544" y="1935895"/>
            <a:ext cx="18982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</a:t>
            </a:r>
            <a:r>
              <a:rPr lang="ko-KR" altLang="en-US" sz="3200" b="1" cap="none" spc="0">
                <a:ln w="0"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3200" b="1" cap="none" spc="0">
                <a:ln w="0"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10:02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9498907" y="1409816"/>
            <a:ext cx="0" cy="2219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9358044" y="2896131"/>
            <a:ext cx="117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9475045" y="2390636"/>
            <a:ext cx="1" cy="505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9358044" y="2390636"/>
            <a:ext cx="0" cy="505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8963646" y="2390636"/>
            <a:ext cx="0" cy="5054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>
            <a:off x="8861990" y="2896131"/>
            <a:ext cx="1016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8963646" y="2896131"/>
            <a:ext cx="3943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8963645" y="2848537"/>
            <a:ext cx="3943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8963644" y="2800942"/>
            <a:ext cx="3943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8963644" y="2753256"/>
            <a:ext cx="394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8963644" y="2710394"/>
            <a:ext cx="3911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8963644" y="2665150"/>
            <a:ext cx="3911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8963644" y="2613207"/>
            <a:ext cx="3911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8963644" y="2557994"/>
            <a:ext cx="3911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8963644" y="2510368"/>
            <a:ext cx="3911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9651307" y="1445535"/>
            <a:ext cx="0" cy="2150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/>
          <p:cNvGrpSpPr/>
          <p:nvPr/>
        </p:nvGrpSpPr>
        <p:grpSpPr>
          <a:xfrm>
            <a:off x="9111298" y="2959463"/>
            <a:ext cx="246743" cy="246743"/>
            <a:chOff x="9027886" y="2888343"/>
            <a:chExt cx="246743" cy="246743"/>
          </a:xfrm>
        </p:grpSpPr>
        <p:sp>
          <p:nvSpPr>
            <p:cNvPr id="77" name="타원 76"/>
            <p:cNvSpPr/>
            <p:nvPr/>
          </p:nvSpPr>
          <p:spPr>
            <a:xfrm>
              <a:off x="9027886" y="2888343"/>
              <a:ext cx="246743" cy="246743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이등변 삼각형 77"/>
            <p:cNvSpPr/>
            <p:nvPr/>
          </p:nvSpPr>
          <p:spPr>
            <a:xfrm>
              <a:off x="9056964" y="2911588"/>
              <a:ext cx="188585" cy="136412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1" name="직선 연결선 80"/>
          <p:cNvCxnSpPr>
            <a:stCxn id="77" idx="0"/>
          </p:cNvCxnSpPr>
          <p:nvPr/>
        </p:nvCxnSpPr>
        <p:spPr>
          <a:xfrm flipH="1" flipV="1">
            <a:off x="9234668" y="2228282"/>
            <a:ext cx="2" cy="73118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/>
          <p:cNvSpPr/>
          <p:nvPr/>
        </p:nvSpPr>
        <p:spPr>
          <a:xfrm>
            <a:off x="8645973" y="1701813"/>
            <a:ext cx="246743" cy="330628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00B050"/>
                </a:solidFill>
              </a:rPr>
              <a:t>G</a:t>
            </a:r>
            <a:endParaRPr lang="ko-KR" altLang="en-US" b="1">
              <a:solidFill>
                <a:srgbClr val="00B050"/>
              </a:solidFill>
            </a:endParaRPr>
          </a:p>
        </p:txBody>
      </p:sp>
      <p:sp>
        <p:nvSpPr>
          <p:cNvPr id="89" name="오각형 88"/>
          <p:cNvSpPr/>
          <p:nvPr/>
        </p:nvSpPr>
        <p:spPr>
          <a:xfrm rot="16200000">
            <a:off x="4906405" y="3862899"/>
            <a:ext cx="2720721" cy="1906614"/>
          </a:xfrm>
          <a:prstGeom prst="homePlate">
            <a:avLst>
              <a:gd name="adj" fmla="val 196232"/>
            </a:avLst>
          </a:prstGeom>
          <a:solidFill>
            <a:srgbClr val="00B0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갈매기형 수장 83"/>
          <p:cNvSpPr/>
          <p:nvPr/>
        </p:nvSpPr>
        <p:spPr>
          <a:xfrm rot="16200000">
            <a:off x="5906765" y="4285152"/>
            <a:ext cx="720000" cy="1645049"/>
          </a:xfrm>
          <a:prstGeom prst="chevron">
            <a:avLst>
              <a:gd name="adj" fmla="val 71122"/>
            </a:avLst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5" name="갈매기형 수장 84"/>
          <p:cNvSpPr/>
          <p:nvPr/>
        </p:nvSpPr>
        <p:spPr>
          <a:xfrm rot="16200000">
            <a:off x="5960765" y="4003246"/>
            <a:ext cx="612000" cy="864940"/>
          </a:xfrm>
          <a:prstGeom prst="chevron">
            <a:avLst>
              <a:gd name="adj" fmla="val 73406"/>
            </a:avLst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갈매기형 수장 85"/>
          <p:cNvSpPr/>
          <p:nvPr/>
        </p:nvSpPr>
        <p:spPr>
          <a:xfrm rot="16200000">
            <a:off x="6014765" y="3715290"/>
            <a:ext cx="504000" cy="618008"/>
          </a:xfrm>
          <a:prstGeom prst="chevron">
            <a:avLst>
              <a:gd name="adj" fmla="val 79186"/>
            </a:avLst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7" name="갈매기형 수장 86"/>
          <p:cNvSpPr/>
          <p:nvPr/>
        </p:nvSpPr>
        <p:spPr>
          <a:xfrm rot="16200000">
            <a:off x="6068765" y="3521932"/>
            <a:ext cx="396000" cy="289880"/>
          </a:xfrm>
          <a:prstGeom prst="chevron">
            <a:avLst>
              <a:gd name="adj" fmla="val 79186"/>
            </a:avLst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8863858" y="2390636"/>
            <a:ext cx="0" cy="505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endCxn id="82" idx="5"/>
          </p:cNvCxnSpPr>
          <p:nvPr/>
        </p:nvCxnSpPr>
        <p:spPr>
          <a:xfrm flipH="1" flipV="1">
            <a:off x="8856581" y="1984022"/>
            <a:ext cx="378086" cy="24426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398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600" y="1191600"/>
            <a:ext cx="8863200" cy="49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E6D448D-5C06-40FB-9E26-CF5226A48054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C093C3B-6128-411E-BFC9-5E222082BEC8}"/>
              </a:ext>
            </a:extLst>
          </p:cNvPr>
          <p:cNvSpPr txBox="1"/>
          <p:nvPr/>
        </p:nvSpPr>
        <p:spPr>
          <a:xfrm>
            <a:off x="1173913" y="22652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ABA1A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03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ABA1A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42FFB0-DB1B-4FF4-B723-B2FC34BE3AA5}"/>
              </a:ext>
            </a:extLst>
          </p:cNvPr>
          <p:cNvSpPr txBox="1"/>
          <p:nvPr/>
        </p:nvSpPr>
        <p:spPr>
          <a:xfrm>
            <a:off x="1871540" y="349632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시스템 수행 시나리오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CF36211-279B-4541-BD45-044F9F58E052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35B85A1-34B5-4158-9EA8-C98F00538917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E27C305-88F4-4017-A662-25378BA4436D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B1C583F-AD1A-4305-B1B1-F224350A1A7B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0BF877B-91C2-4E0A-B9E7-EC0A3E89D692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C00F12F-7A4B-4D35-BCC3-1E075FBEB30D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F7B763C-999E-435F-BD82-BCA897FED44E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B684E1B-6BEB-4606-B172-06329811692F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A5721E5-1D9E-4486-973E-4CDC438984D6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76CD41D-CB06-49C0-84D7-510AACD8E2CF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CF204E8-58B6-41B5-9900-52420D03884A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8A19A7-1291-4329-8BE5-17D86C1B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088465" y="1374467"/>
            <a:ext cx="2292405" cy="2292405"/>
          </a:xfrm>
          <a:prstGeom prst="ellipse">
            <a:avLst/>
          </a:prstGeom>
          <a:solidFill>
            <a:schemeClr val="lt1"/>
          </a:solidFill>
          <a:ln w="508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980544" y="1351120"/>
            <a:ext cx="25859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남은거리</a:t>
            </a:r>
            <a:r>
              <a:rPr lang="ko-KR" altLang="en-US" sz="3200" b="1" cap="none" spc="0">
                <a:ln w="0"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3200" b="1">
                <a:ln w="0"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altLang="ko-KR" sz="3200" b="1" cap="none" spc="0">
                <a:ln w="0"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980544" y="1935895"/>
            <a:ext cx="18982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</a:t>
            </a:r>
            <a:r>
              <a:rPr lang="ko-KR" altLang="en-US" sz="3200" b="1" cap="none" spc="0">
                <a:ln w="0"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3200" b="1" cap="none" spc="0">
                <a:ln w="0"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10:03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9539547" y="1412081"/>
            <a:ext cx="0" cy="2219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9691947" y="1447800"/>
            <a:ext cx="0" cy="2150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/>
          <p:cNvGrpSpPr/>
          <p:nvPr/>
        </p:nvGrpSpPr>
        <p:grpSpPr>
          <a:xfrm>
            <a:off x="9111298" y="2959463"/>
            <a:ext cx="246743" cy="246743"/>
            <a:chOff x="9027886" y="2888343"/>
            <a:chExt cx="246743" cy="246743"/>
          </a:xfrm>
        </p:grpSpPr>
        <p:sp>
          <p:nvSpPr>
            <p:cNvPr id="77" name="타원 76"/>
            <p:cNvSpPr/>
            <p:nvPr/>
          </p:nvSpPr>
          <p:spPr>
            <a:xfrm>
              <a:off x="9027886" y="2888343"/>
              <a:ext cx="246743" cy="246743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이등변 삼각형 77"/>
            <p:cNvSpPr/>
            <p:nvPr/>
          </p:nvSpPr>
          <p:spPr>
            <a:xfrm>
              <a:off x="9056964" y="2911588"/>
              <a:ext cx="188585" cy="136412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1" name="직선 연결선 80"/>
          <p:cNvCxnSpPr>
            <a:stCxn id="77" idx="1"/>
            <a:endCxn id="82" idx="6"/>
          </p:cNvCxnSpPr>
          <p:nvPr/>
        </p:nvCxnSpPr>
        <p:spPr>
          <a:xfrm flipH="1" flipV="1">
            <a:off x="8749236" y="2953806"/>
            <a:ext cx="398197" cy="4179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/>
          <p:cNvSpPr/>
          <p:nvPr/>
        </p:nvSpPr>
        <p:spPr>
          <a:xfrm>
            <a:off x="8502493" y="2788492"/>
            <a:ext cx="246743" cy="330628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00B050"/>
                </a:solidFill>
              </a:rPr>
              <a:t>G</a:t>
            </a:r>
            <a:endParaRPr lang="ko-KR" altLang="en-US" b="1">
              <a:solidFill>
                <a:srgbClr val="00B050"/>
              </a:solidFill>
            </a:endParaRPr>
          </a:p>
        </p:txBody>
      </p:sp>
      <p:sp>
        <p:nvSpPr>
          <p:cNvPr id="52" name="오른쪽 화살표 51"/>
          <p:cNvSpPr/>
          <p:nvPr/>
        </p:nvSpPr>
        <p:spPr>
          <a:xfrm rot="10800000">
            <a:off x="1980544" y="3987800"/>
            <a:ext cx="1795670" cy="1155700"/>
          </a:xfrm>
          <a:prstGeom prst="rightArrow">
            <a:avLst/>
          </a:prstGeom>
          <a:solidFill>
            <a:srgbClr val="FF0000">
              <a:alpha val="60000"/>
            </a:srgbClr>
          </a:solidFill>
          <a:ln>
            <a:solidFill>
              <a:schemeClr val="tx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/>
          <p:cNvCxnSpPr/>
          <p:nvPr/>
        </p:nvCxnSpPr>
        <p:spPr>
          <a:xfrm>
            <a:off x="8355907" y="1824038"/>
            <a:ext cx="0" cy="1382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8238432" y="2009457"/>
            <a:ext cx="0" cy="10337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H="1">
            <a:off x="9405685" y="3212682"/>
            <a:ext cx="117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9525971" y="3206206"/>
            <a:ext cx="0" cy="425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9408970" y="3206206"/>
            <a:ext cx="0" cy="4579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9014572" y="3206206"/>
            <a:ext cx="0" cy="425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flipH="1">
            <a:off x="8912913" y="3206206"/>
            <a:ext cx="1016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9014570" y="3212682"/>
            <a:ext cx="3943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9014571" y="3664107"/>
            <a:ext cx="3943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9014570" y="3273612"/>
            <a:ext cx="3943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9014570" y="3568826"/>
            <a:ext cx="394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9014570" y="3525964"/>
            <a:ext cx="3911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9014570" y="3480720"/>
            <a:ext cx="3911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9014570" y="3428777"/>
            <a:ext cx="3911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9014570" y="3373564"/>
            <a:ext cx="3911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9014570" y="3325938"/>
            <a:ext cx="3911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8914784" y="3206206"/>
            <a:ext cx="0" cy="391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오각형 46"/>
          <p:cNvSpPr/>
          <p:nvPr/>
        </p:nvSpPr>
        <p:spPr>
          <a:xfrm rot="20347527">
            <a:off x="1462199" y="3678507"/>
            <a:ext cx="4833241" cy="670594"/>
          </a:xfrm>
          <a:prstGeom prst="homePlate">
            <a:avLst>
              <a:gd name="adj" fmla="val 720740"/>
            </a:avLst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224713" y="4280784"/>
            <a:ext cx="512474" cy="964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99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E6D448D-5C06-40FB-9E26-CF5226A48054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C093C3B-6128-411E-BFC9-5E222082BEC8}"/>
              </a:ext>
            </a:extLst>
          </p:cNvPr>
          <p:cNvSpPr txBox="1"/>
          <p:nvPr/>
        </p:nvSpPr>
        <p:spPr>
          <a:xfrm>
            <a:off x="1173913" y="22652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ABA1A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03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ABA1A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42FFB0-DB1B-4FF4-B723-B2FC34BE3AA5}"/>
              </a:ext>
            </a:extLst>
          </p:cNvPr>
          <p:cNvSpPr txBox="1"/>
          <p:nvPr/>
        </p:nvSpPr>
        <p:spPr>
          <a:xfrm>
            <a:off x="1871540" y="349632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시스템 수행 시나리오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CF36211-279B-4541-BD45-044F9F58E052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35B85A1-34B5-4158-9EA8-C98F00538917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E27C305-88F4-4017-A662-25378BA4436D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B1C583F-AD1A-4305-B1B1-F224350A1A7B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0BF877B-91C2-4E0A-B9E7-EC0A3E89D692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C00F12F-7A4B-4D35-BCC3-1E075FBEB30D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F7B763C-999E-435F-BD82-BCA897FED44E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B684E1B-6BEB-4606-B172-06329811692F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A5721E5-1D9E-4486-973E-4CDC438984D6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76CD41D-CB06-49C0-84D7-510AACD8E2CF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CF204E8-58B6-41B5-9900-52420D03884A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8A19A7-1291-4329-8BE5-17D86C1B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16" y="1191697"/>
            <a:ext cx="8861990" cy="49848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타원 8"/>
          <p:cNvSpPr/>
          <p:nvPr/>
        </p:nvSpPr>
        <p:spPr>
          <a:xfrm>
            <a:off x="8088465" y="1374467"/>
            <a:ext cx="2292405" cy="2292405"/>
          </a:xfrm>
          <a:prstGeom prst="ellipse">
            <a:avLst/>
          </a:prstGeom>
          <a:solidFill>
            <a:schemeClr val="lt1"/>
          </a:solidFill>
          <a:ln w="508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980544" y="1351120"/>
            <a:ext cx="258596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남은거리</a:t>
            </a:r>
            <a:r>
              <a:rPr lang="ko-KR" altLang="en-US" sz="3200" b="1" cap="none" spc="0">
                <a:ln w="0"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3200" b="1" cap="none" spc="0">
                <a:ln w="0"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9m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980544" y="1935895"/>
            <a:ext cx="18982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</a:t>
            </a:r>
            <a:r>
              <a:rPr lang="ko-KR" altLang="en-US" sz="3200" b="1" cap="none" spc="0">
                <a:ln w="0"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3200" b="1" cap="none" spc="0">
                <a:ln w="0"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10:05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9410007" y="1412081"/>
            <a:ext cx="0" cy="2219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8744989" y="1935895"/>
            <a:ext cx="117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8861990" y="1430400"/>
            <a:ext cx="1" cy="505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8744988" y="1517650"/>
            <a:ext cx="1" cy="418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8350591" y="1840706"/>
            <a:ext cx="0" cy="95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>
            <a:off x="8281988" y="1935895"/>
            <a:ext cx="68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8350591" y="1935895"/>
            <a:ext cx="3943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8350590" y="1888301"/>
            <a:ext cx="3943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8350589" y="1840706"/>
            <a:ext cx="3943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8389144" y="1790700"/>
            <a:ext cx="355841" cy="2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8429625" y="1747838"/>
            <a:ext cx="312080" cy="2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8472488" y="1702594"/>
            <a:ext cx="269216" cy="2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8544505" y="1652971"/>
            <a:ext cx="1971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8605838" y="1597758"/>
            <a:ext cx="1358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8672513" y="1550132"/>
            <a:ext cx="691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9562407" y="1447800"/>
            <a:ext cx="0" cy="2150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/>
          <p:cNvGrpSpPr/>
          <p:nvPr/>
        </p:nvGrpSpPr>
        <p:grpSpPr>
          <a:xfrm>
            <a:off x="9111298" y="2959463"/>
            <a:ext cx="246743" cy="246743"/>
            <a:chOff x="9027886" y="2888343"/>
            <a:chExt cx="246743" cy="246743"/>
          </a:xfrm>
        </p:grpSpPr>
        <p:sp>
          <p:nvSpPr>
            <p:cNvPr id="77" name="타원 76"/>
            <p:cNvSpPr/>
            <p:nvPr/>
          </p:nvSpPr>
          <p:spPr>
            <a:xfrm>
              <a:off x="9027886" y="2888343"/>
              <a:ext cx="246743" cy="246743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이등변 삼각형 77"/>
            <p:cNvSpPr/>
            <p:nvPr/>
          </p:nvSpPr>
          <p:spPr>
            <a:xfrm>
              <a:off x="9056964" y="2911588"/>
              <a:ext cx="188585" cy="136412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1" name="직선 연결선 80"/>
          <p:cNvCxnSpPr>
            <a:stCxn id="77" idx="0"/>
          </p:cNvCxnSpPr>
          <p:nvPr/>
        </p:nvCxnSpPr>
        <p:spPr>
          <a:xfrm flipH="1" flipV="1">
            <a:off x="9234668" y="2228282"/>
            <a:ext cx="2" cy="73118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/>
          <p:cNvSpPr/>
          <p:nvPr/>
        </p:nvSpPr>
        <p:spPr>
          <a:xfrm>
            <a:off x="9100677" y="1888301"/>
            <a:ext cx="246743" cy="330628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00B050"/>
                </a:solidFill>
              </a:rPr>
              <a:t>G</a:t>
            </a:r>
            <a:endParaRPr lang="ko-KR" altLang="en-US" b="1">
              <a:solidFill>
                <a:srgbClr val="00B050"/>
              </a:solidFill>
            </a:endParaRPr>
          </a:p>
        </p:txBody>
      </p:sp>
      <p:sp>
        <p:nvSpPr>
          <p:cNvPr id="89" name="오각형 88"/>
          <p:cNvSpPr/>
          <p:nvPr/>
        </p:nvSpPr>
        <p:spPr>
          <a:xfrm rot="16200000">
            <a:off x="4906405" y="3862899"/>
            <a:ext cx="2720721" cy="1906614"/>
          </a:xfrm>
          <a:prstGeom prst="homePlate">
            <a:avLst>
              <a:gd name="adj" fmla="val 196232"/>
            </a:avLst>
          </a:prstGeom>
          <a:solidFill>
            <a:srgbClr val="00B0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갈매기형 수장 83"/>
          <p:cNvSpPr/>
          <p:nvPr/>
        </p:nvSpPr>
        <p:spPr>
          <a:xfrm rot="16200000">
            <a:off x="5906765" y="4285152"/>
            <a:ext cx="720000" cy="1645049"/>
          </a:xfrm>
          <a:prstGeom prst="chevron">
            <a:avLst>
              <a:gd name="adj" fmla="val 71122"/>
            </a:avLst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5" name="갈매기형 수장 84"/>
          <p:cNvSpPr/>
          <p:nvPr/>
        </p:nvSpPr>
        <p:spPr>
          <a:xfrm rot="16200000">
            <a:off x="5960765" y="4003246"/>
            <a:ext cx="612000" cy="864940"/>
          </a:xfrm>
          <a:prstGeom prst="chevron">
            <a:avLst>
              <a:gd name="adj" fmla="val 73406"/>
            </a:avLst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갈매기형 수장 85"/>
          <p:cNvSpPr/>
          <p:nvPr/>
        </p:nvSpPr>
        <p:spPr>
          <a:xfrm rot="16200000">
            <a:off x="6014765" y="3715290"/>
            <a:ext cx="504000" cy="618008"/>
          </a:xfrm>
          <a:prstGeom prst="chevron">
            <a:avLst>
              <a:gd name="adj" fmla="val 79186"/>
            </a:avLst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7" name="갈매기형 수장 86"/>
          <p:cNvSpPr/>
          <p:nvPr/>
        </p:nvSpPr>
        <p:spPr>
          <a:xfrm rot="16200000">
            <a:off x="6068765" y="3521932"/>
            <a:ext cx="396000" cy="289880"/>
          </a:xfrm>
          <a:prstGeom prst="chevron">
            <a:avLst>
              <a:gd name="adj" fmla="val 79186"/>
            </a:avLst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오각형 48"/>
          <p:cNvSpPr/>
          <p:nvPr/>
        </p:nvSpPr>
        <p:spPr>
          <a:xfrm rot="14606812">
            <a:off x="5399666" y="4099354"/>
            <a:ext cx="3451400" cy="1906614"/>
          </a:xfrm>
          <a:prstGeom prst="homePlate">
            <a:avLst>
              <a:gd name="adj" fmla="val 240430"/>
            </a:avLst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699235" y="6189266"/>
            <a:ext cx="2107257" cy="91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716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77E57-5FE2-4C16-80C4-2BFC1AC8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332" y="6361173"/>
            <a:ext cx="2743200" cy="365125"/>
          </a:xfrm>
        </p:spPr>
        <p:txBody>
          <a:bodyPr/>
          <a:lstStyle/>
          <a:p>
            <a:fld id="{08264B4F-A738-4007-92FF-2A6017BB0CEE}" type="slidenum">
              <a:rPr lang="ko-KR" altLang="en-US" smtClean="0"/>
              <a:t>15</a:t>
            </a:fld>
            <a:endParaRPr lang="ko-KR" altLang="en-US"/>
          </a:p>
        </p:txBody>
      </p:sp>
      <p:cxnSp>
        <p:nvCxnSpPr>
          <p:cNvPr id="33" name="도형 8">
            <a:extLst>
              <a:ext uri="{FF2B5EF4-FFF2-40B4-BE49-F238E27FC236}">
                <a16:creationId xmlns:a16="http://schemas.microsoft.com/office/drawing/2014/main" id="{7C72819E-347B-4470-8539-6327785A28AE}"/>
              </a:ext>
            </a:extLst>
          </p:cNvPr>
          <p:cNvCxnSpPr/>
          <p:nvPr/>
        </p:nvCxnSpPr>
        <p:spPr>
          <a:xfrm>
            <a:off x="2747327" y="2151935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도형 8">
            <a:extLst>
              <a:ext uri="{FF2B5EF4-FFF2-40B4-BE49-F238E27FC236}">
                <a16:creationId xmlns:a16="http://schemas.microsoft.com/office/drawing/2014/main" id="{5636AE61-E89F-4D2E-B111-2CB416CC9695}"/>
              </a:ext>
            </a:extLst>
          </p:cNvPr>
          <p:cNvCxnSpPr/>
          <p:nvPr/>
        </p:nvCxnSpPr>
        <p:spPr>
          <a:xfrm>
            <a:off x="2747326" y="4562075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텍스트 상자 13">
            <a:extLst>
              <a:ext uri="{FF2B5EF4-FFF2-40B4-BE49-F238E27FC236}">
                <a16:creationId xmlns:a16="http://schemas.microsoft.com/office/drawing/2014/main" id="{86D8050C-6714-42CB-B982-271EE4917B77}"/>
              </a:ext>
            </a:extLst>
          </p:cNvPr>
          <p:cNvSpPr txBox="1">
            <a:spLocks/>
          </p:cNvSpPr>
          <p:nvPr/>
        </p:nvSpPr>
        <p:spPr>
          <a:xfrm>
            <a:off x="4281238" y="2920155"/>
            <a:ext cx="3445174" cy="5847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04 | </a:t>
            </a:r>
            <a:r>
              <a:rPr lang="ko-KR" altLang="en-US" sz="3200" dirty="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시스템 구성도</a:t>
            </a:r>
            <a:endParaRPr lang="ko-KR" altLang="en-US" sz="3200" cap="none" dirty="0">
              <a:ln w="9525" cap="flat" cmpd="sng">
                <a:solidFill>
                  <a:schemeClr val="bg1">
                    <a:alpha val="49803"/>
                  </a:schemeClr>
                </a:solidFill>
                <a:prstDash val="solid"/>
              </a:ln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3425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D15BE6-CD54-40BF-86BE-D5810DAF55AA}"/>
              </a:ext>
            </a:extLst>
          </p:cNvPr>
          <p:cNvSpPr/>
          <p:nvPr/>
        </p:nvSpPr>
        <p:spPr>
          <a:xfrm>
            <a:off x="4272455" y="2056661"/>
            <a:ext cx="3657600" cy="3805049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983F06-2F3A-4668-95C1-6E800CC01C2E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04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82761" y="317862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시스템 구성도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0FA0C6-B432-4076-A963-A12AE19E6F19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39A369F-7A07-4C82-9AFC-74EC0429FA71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7C6D3C3-7A34-4E5A-8E24-CFA78CC83B11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94CA63-D293-4B98-9D2C-26F4F64B5CB8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99C2B3E-DEAD-44D1-9B26-A8878B1C378B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31790D5-0902-4C7B-8228-4612C0F064D7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59DB43-67EB-437B-A280-493195D8D479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BD5CB30-0374-4E86-8AE2-5380B7CAC7B4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6901C8-7A12-409A-BE33-E94EEA30372C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9FB665-3488-4BA5-9BEA-977B86FCB5B1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5F25B34-BE29-41A8-A207-3D7DBC4514AD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51C82-DB0C-4FCB-BF9C-A91A0D00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36F34A-EC49-482B-AF36-34F57F41EE53}"/>
              </a:ext>
            </a:extLst>
          </p:cNvPr>
          <p:cNvSpPr txBox="1"/>
          <p:nvPr/>
        </p:nvSpPr>
        <p:spPr>
          <a:xfrm>
            <a:off x="5028036" y="1960667"/>
            <a:ext cx="214216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APPLICATION</a:t>
            </a:r>
            <a:endPara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83CFBB2-BBBB-42A6-A817-E64181C8173E}"/>
              </a:ext>
            </a:extLst>
          </p:cNvPr>
          <p:cNvSpPr/>
          <p:nvPr/>
        </p:nvSpPr>
        <p:spPr>
          <a:xfrm>
            <a:off x="4883441" y="2636737"/>
            <a:ext cx="2425115" cy="106049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지하철 정보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언어정보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B5ED48D-43DA-49D8-9C12-654012DF150E}"/>
              </a:ext>
            </a:extLst>
          </p:cNvPr>
          <p:cNvSpPr/>
          <p:nvPr/>
        </p:nvSpPr>
        <p:spPr>
          <a:xfrm>
            <a:off x="4880333" y="4277311"/>
            <a:ext cx="2425115" cy="106049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비콘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인식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AR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기능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713A38-F514-4FC9-A603-FD989F4A6C0B}"/>
              </a:ext>
            </a:extLst>
          </p:cNvPr>
          <p:cNvSpPr txBox="1"/>
          <p:nvPr/>
        </p:nvSpPr>
        <p:spPr>
          <a:xfrm>
            <a:off x="5273351" y="2450760"/>
            <a:ext cx="162384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검색 모듈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DC2CE5-305D-40A7-8BEC-A0631657AC1C}"/>
              </a:ext>
            </a:extLst>
          </p:cNvPr>
          <p:cNvSpPr txBox="1"/>
          <p:nvPr/>
        </p:nvSpPr>
        <p:spPr>
          <a:xfrm>
            <a:off x="5284075" y="4052537"/>
            <a:ext cx="162384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입출력 모듈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291F3D1-E7BA-4E1E-B9E2-7BC1EADC1131}"/>
              </a:ext>
            </a:extLst>
          </p:cNvPr>
          <p:cNvSpPr/>
          <p:nvPr/>
        </p:nvSpPr>
        <p:spPr>
          <a:xfrm>
            <a:off x="1614001" y="4210528"/>
            <a:ext cx="1749641" cy="87804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user</a:t>
            </a:r>
            <a:endParaRPr lang="ko-KR" altLang="en-US" sz="30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6" name="Picture 5">
            <a:extLst>
              <a:ext uri="{FF2B5EF4-FFF2-40B4-BE49-F238E27FC236}">
                <a16:creationId xmlns:a16="http://schemas.microsoft.com/office/drawing/2014/main" id="{65698D4C-CDFC-49EB-938B-618557792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965" y="912644"/>
            <a:ext cx="1246813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7CD1EB8-8A6B-42E3-9E3B-6DA11048F846}"/>
              </a:ext>
            </a:extLst>
          </p:cNvPr>
          <p:cNvSpPr/>
          <p:nvPr/>
        </p:nvSpPr>
        <p:spPr>
          <a:xfrm>
            <a:off x="8941675" y="2724515"/>
            <a:ext cx="1475974" cy="53024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server</a:t>
            </a:r>
            <a:endParaRPr lang="ko-KR" altLang="en-US" sz="30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9" name="Picture 3" descr="파워포인트에 많이 등장하는 캐릭터사진">
            <a:hlinkClick r:id="rId3" tooltip="파워포인트에 많이 등장하는 캐릭터사진 카페"/>
            <a:extLst>
              <a:ext uri="{FF2B5EF4-FFF2-40B4-BE49-F238E27FC236}">
                <a16:creationId xmlns:a16="http://schemas.microsoft.com/office/drawing/2014/main" id="{9B036042-C5E9-4467-BF96-6256F5AC5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11" y="2539849"/>
            <a:ext cx="1277823" cy="127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69F1017-F1D2-49ED-9510-3932550A2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3211" y="3927760"/>
            <a:ext cx="1234707" cy="1295232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80A43CB-F813-45A4-ADAC-56BA32DE7EEA}"/>
              </a:ext>
            </a:extLst>
          </p:cNvPr>
          <p:cNvSpPr/>
          <p:nvPr/>
        </p:nvSpPr>
        <p:spPr>
          <a:xfrm>
            <a:off x="8769016" y="5222992"/>
            <a:ext cx="1821292" cy="53024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Beacon</a:t>
            </a:r>
            <a:endParaRPr lang="ko-KR" altLang="en-US" sz="30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1EBCB8A-71E1-4734-BADB-D5FC49BBF692}"/>
              </a:ext>
            </a:extLst>
          </p:cNvPr>
          <p:cNvCxnSpPr>
            <a:stCxn id="39" idx="3"/>
            <a:endCxn id="2" idx="1"/>
          </p:cNvCxnSpPr>
          <p:nvPr/>
        </p:nvCxnSpPr>
        <p:spPr>
          <a:xfrm>
            <a:off x="3127734" y="3178761"/>
            <a:ext cx="1144721" cy="780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802581B-A512-45BB-97D7-1E0A7BCDA2F6}"/>
              </a:ext>
            </a:extLst>
          </p:cNvPr>
          <p:cNvCxnSpPr>
            <a:cxnSpLocks/>
          </p:cNvCxnSpPr>
          <p:nvPr/>
        </p:nvCxnSpPr>
        <p:spPr>
          <a:xfrm flipV="1">
            <a:off x="7264563" y="1855408"/>
            <a:ext cx="1810213" cy="1244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13AF9B6-BC1C-4E50-ACB5-C4CBA03BDF53}"/>
              </a:ext>
            </a:extLst>
          </p:cNvPr>
          <p:cNvCxnSpPr/>
          <p:nvPr/>
        </p:nvCxnSpPr>
        <p:spPr>
          <a:xfrm flipH="1">
            <a:off x="7305448" y="2055731"/>
            <a:ext cx="1834517" cy="1295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5DC528B-87D5-4F83-9CBA-A4F53B9D7AB8}"/>
              </a:ext>
            </a:extLst>
          </p:cNvPr>
          <p:cNvCxnSpPr/>
          <p:nvPr/>
        </p:nvCxnSpPr>
        <p:spPr>
          <a:xfrm>
            <a:off x="7331713" y="4493845"/>
            <a:ext cx="1909093" cy="313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71B3CA-2F5A-4179-B257-E55E63AD2B08}"/>
              </a:ext>
            </a:extLst>
          </p:cNvPr>
          <p:cNvCxnSpPr/>
          <p:nvPr/>
        </p:nvCxnSpPr>
        <p:spPr>
          <a:xfrm flipH="1" flipV="1">
            <a:off x="7305448" y="4774695"/>
            <a:ext cx="1935358" cy="290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C1EC41-8641-427E-8E12-4BB70A9B9AF8}"/>
              </a:ext>
            </a:extLst>
          </p:cNvPr>
          <p:cNvSpPr txBox="1"/>
          <p:nvPr/>
        </p:nvSpPr>
        <p:spPr>
          <a:xfrm rot="581338">
            <a:off x="7873238" y="4208553"/>
            <a:ext cx="75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요청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545154D-8825-45FA-99D7-11B3A8ABC201}"/>
              </a:ext>
            </a:extLst>
          </p:cNvPr>
          <p:cNvSpPr txBox="1"/>
          <p:nvPr/>
        </p:nvSpPr>
        <p:spPr>
          <a:xfrm rot="19510144">
            <a:off x="7779943" y="2056093"/>
            <a:ext cx="75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요청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B3DE5E-5D17-49FA-BCA9-40A2A18EF682}"/>
              </a:ext>
            </a:extLst>
          </p:cNvPr>
          <p:cNvSpPr txBox="1"/>
          <p:nvPr/>
        </p:nvSpPr>
        <p:spPr>
          <a:xfrm rot="489673">
            <a:off x="7814452" y="4984257"/>
            <a:ext cx="75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응답</a:t>
            </a:r>
            <a:endParaRPr lang="en-US" altLang="ko-KR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334F751-0F92-48CB-A58A-C2E2C15B1FEF}"/>
              </a:ext>
            </a:extLst>
          </p:cNvPr>
          <p:cNvSpPr txBox="1"/>
          <p:nvPr/>
        </p:nvSpPr>
        <p:spPr>
          <a:xfrm rot="19486382">
            <a:off x="8119667" y="2580782"/>
            <a:ext cx="75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응답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8494AB-004E-4554-AFD9-81157933B921}"/>
              </a:ext>
            </a:extLst>
          </p:cNvPr>
          <p:cNvSpPr txBox="1"/>
          <p:nvPr/>
        </p:nvSpPr>
        <p:spPr>
          <a:xfrm rot="2145266">
            <a:off x="3251535" y="3104840"/>
            <a:ext cx="75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요청</a:t>
            </a:r>
          </a:p>
        </p:txBody>
      </p:sp>
    </p:spTree>
    <p:extLst>
      <p:ext uri="{BB962C8B-B14F-4D97-AF65-F5344CB8AC3E}">
        <p14:creationId xmlns:p14="http://schemas.microsoft.com/office/powerpoint/2010/main" val="1220612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77E57-5FE2-4C16-80C4-2BFC1AC8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332" y="6361173"/>
            <a:ext cx="2743200" cy="365125"/>
          </a:xfrm>
        </p:spPr>
        <p:txBody>
          <a:bodyPr/>
          <a:lstStyle/>
          <a:p>
            <a:fld id="{08264B4F-A738-4007-92FF-2A6017BB0CEE}" type="slidenum">
              <a:rPr lang="ko-KR" altLang="en-US" smtClean="0"/>
              <a:t>17</a:t>
            </a:fld>
            <a:endParaRPr lang="ko-KR" altLang="en-US"/>
          </a:p>
        </p:txBody>
      </p:sp>
      <p:cxnSp>
        <p:nvCxnSpPr>
          <p:cNvPr id="33" name="도형 8">
            <a:extLst>
              <a:ext uri="{FF2B5EF4-FFF2-40B4-BE49-F238E27FC236}">
                <a16:creationId xmlns:a16="http://schemas.microsoft.com/office/drawing/2014/main" id="{7C72819E-347B-4470-8539-6327785A28AE}"/>
              </a:ext>
            </a:extLst>
          </p:cNvPr>
          <p:cNvCxnSpPr/>
          <p:nvPr/>
        </p:nvCxnSpPr>
        <p:spPr>
          <a:xfrm>
            <a:off x="2747327" y="2151935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도형 8">
            <a:extLst>
              <a:ext uri="{FF2B5EF4-FFF2-40B4-BE49-F238E27FC236}">
                <a16:creationId xmlns:a16="http://schemas.microsoft.com/office/drawing/2014/main" id="{5636AE61-E89F-4D2E-B111-2CB416CC9695}"/>
              </a:ext>
            </a:extLst>
          </p:cNvPr>
          <p:cNvCxnSpPr/>
          <p:nvPr/>
        </p:nvCxnSpPr>
        <p:spPr>
          <a:xfrm>
            <a:off x="2747326" y="4562075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텍스트 상자 13">
            <a:extLst>
              <a:ext uri="{FF2B5EF4-FFF2-40B4-BE49-F238E27FC236}">
                <a16:creationId xmlns:a16="http://schemas.microsoft.com/office/drawing/2014/main" id="{86D8050C-6714-42CB-B982-271EE4917B77}"/>
              </a:ext>
            </a:extLst>
          </p:cNvPr>
          <p:cNvSpPr txBox="1">
            <a:spLocks/>
          </p:cNvSpPr>
          <p:nvPr/>
        </p:nvSpPr>
        <p:spPr>
          <a:xfrm>
            <a:off x="4691607" y="2908044"/>
            <a:ext cx="2808782" cy="5847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05 | </a:t>
            </a:r>
            <a:r>
              <a:rPr lang="ko-KR" altLang="en-US" sz="3200" dirty="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개발 환경</a:t>
            </a:r>
            <a:endParaRPr lang="ko-KR" altLang="en-US" sz="3200" cap="none" dirty="0">
              <a:ln w="9525" cap="flat" cmpd="sng">
                <a:solidFill>
                  <a:schemeClr val="bg1">
                    <a:alpha val="49803"/>
                  </a:schemeClr>
                </a:solidFill>
                <a:prstDash val="solid"/>
              </a:ln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736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983F06-2F3A-4668-95C1-6E800CC01C2E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07157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1훈프로방스 R" panose="02020603020101020101" pitchFamily="18" charset="-127"/>
                <a:ea typeface="1훈프로방스 R" panose="02020603020101020101" pitchFamily="18" charset="-127"/>
                <a:cs typeface="+mn-cs"/>
              </a:rPr>
              <a:t>05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1훈프로방스 R" panose="02020603020101020101" pitchFamily="18" charset="-127"/>
              <a:ea typeface="1훈프로방스 R" panose="02020603020101020101" pitchFamily="18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82761" y="317862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훈프로방스 R" panose="02020603020101020101" pitchFamily="18" charset="-127"/>
                <a:ea typeface="1훈프로방스 R" panose="02020603020101020101" pitchFamily="18" charset="-127"/>
                <a:cs typeface="+mn-cs"/>
              </a:rPr>
              <a:t>개발 환경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0FA0C6-B432-4076-A963-A12AE19E6F19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39A369F-7A07-4C82-9AFC-74EC0429FA71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7C6D3C3-7A34-4E5A-8E24-CFA78CC83B11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94CA63-D293-4B98-9D2C-26F4F64B5CB8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99C2B3E-DEAD-44D1-9B26-A8878B1C378B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31790D5-0902-4C7B-8228-4612C0F064D7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59DB43-67EB-437B-A280-493195D8D479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BD5CB30-0374-4E86-8AE2-5380B7CAC7B4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6901C8-7A12-409A-BE33-E94EEA30372C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9FB665-3488-4BA5-9BEA-977B86FCB5B1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5F25B34-BE29-41A8-A207-3D7DBC4514AD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51C82-DB0C-4FCB-BF9C-A91A0D00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87E927-6EB7-410D-9082-91E7E4C8D001}"/>
              </a:ext>
            </a:extLst>
          </p:cNvPr>
          <p:cNvSpPr txBox="1"/>
          <p:nvPr/>
        </p:nvSpPr>
        <p:spPr>
          <a:xfrm>
            <a:off x="879984" y="1409627"/>
            <a:ext cx="1718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개발 환경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C6C59-168B-4029-850A-603B4B13E234}"/>
              </a:ext>
            </a:extLst>
          </p:cNvPr>
          <p:cNvSpPr txBox="1"/>
          <p:nvPr/>
        </p:nvSpPr>
        <p:spPr>
          <a:xfrm>
            <a:off x="980869" y="1796817"/>
            <a:ext cx="377577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OS: WindowWindow10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Server: </a:t>
            </a:r>
            <a:r>
              <a:rPr lang="en-US" altLang="ko-KR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Eclips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Neon,Tomcat8.5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Application : Android Studio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2.2.3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DataBase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MySQL5.7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AR Marker : Unity 5.5.1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Beacon: Beacon i3</a:t>
            </a: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9CD49-6B7A-47D3-9C70-0AC260B79B68}"/>
              </a:ext>
            </a:extLst>
          </p:cNvPr>
          <p:cNvSpPr txBox="1"/>
          <p:nvPr/>
        </p:nvSpPr>
        <p:spPr>
          <a:xfrm>
            <a:off x="5866332" y="1403022"/>
            <a:ext cx="468122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Android Studio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를 이용한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Android App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구현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Android mobile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기기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안드로이드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4.4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이상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Beacon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은 구글 최신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API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를 참고하여 구현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57D91-33E7-43A2-A9F2-A1C48A1D854C}"/>
              </a:ext>
            </a:extLst>
          </p:cNvPr>
          <p:cNvSpPr txBox="1"/>
          <p:nvPr/>
        </p:nvSpPr>
        <p:spPr>
          <a:xfrm>
            <a:off x="879984" y="5008474"/>
            <a:ext cx="394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DB</a:t>
            </a:r>
            <a:endParaRPr lang="ko-KR" altLang="en-US" sz="20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B9474-1949-4D6E-BBC6-416E9ED9B381}"/>
              </a:ext>
            </a:extLst>
          </p:cNvPr>
          <p:cNvSpPr txBox="1"/>
          <p:nvPr/>
        </p:nvSpPr>
        <p:spPr>
          <a:xfrm>
            <a:off x="980869" y="5432522"/>
            <a:ext cx="3144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MySQL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을 이용한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DB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구축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060E3D-641E-4258-BF1D-7059EA71D271}"/>
              </a:ext>
            </a:extLst>
          </p:cNvPr>
          <p:cNvSpPr txBox="1"/>
          <p:nvPr/>
        </p:nvSpPr>
        <p:spPr>
          <a:xfrm>
            <a:off x="5912645" y="1192304"/>
            <a:ext cx="3029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Application</a:t>
            </a:r>
          </a:p>
          <a:p>
            <a:endParaRPr lang="ko-KR" altLang="en-US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0E0613-FE8B-498F-9019-7F071CA1CD56}"/>
              </a:ext>
            </a:extLst>
          </p:cNvPr>
          <p:cNvSpPr txBox="1"/>
          <p:nvPr/>
        </p:nvSpPr>
        <p:spPr>
          <a:xfrm>
            <a:off x="5866332" y="4115923"/>
            <a:ext cx="60083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ko-KR" altLang="en-US" b="1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팀원별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GitHub ID</a:t>
            </a:r>
          </a:p>
          <a:p>
            <a:endParaRPr lang="en-US" altLang="ko-KR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주소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https://github.com/PilWooKang/graduateproject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김주형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en-US" altLang="ko-KR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KimJuHyeong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강필우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en-US" altLang="ko-KR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PilWooKang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송재호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en-US" altLang="ko-KR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dondsc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오준혁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en-US" altLang="ko-KR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ohjunhyeok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969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77E57-5FE2-4C16-80C4-2BFC1AC8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332" y="6361173"/>
            <a:ext cx="2743200" cy="365125"/>
          </a:xfrm>
        </p:spPr>
        <p:txBody>
          <a:bodyPr/>
          <a:lstStyle/>
          <a:p>
            <a:fld id="{08264B4F-A738-4007-92FF-2A6017BB0CEE}" type="slidenum">
              <a:rPr lang="ko-KR" altLang="en-US" smtClean="0"/>
              <a:t>19</a:t>
            </a:fld>
            <a:endParaRPr lang="ko-KR" altLang="en-US"/>
          </a:p>
        </p:txBody>
      </p:sp>
      <p:cxnSp>
        <p:nvCxnSpPr>
          <p:cNvPr id="33" name="도형 8">
            <a:extLst>
              <a:ext uri="{FF2B5EF4-FFF2-40B4-BE49-F238E27FC236}">
                <a16:creationId xmlns:a16="http://schemas.microsoft.com/office/drawing/2014/main" id="{7C72819E-347B-4470-8539-6327785A28AE}"/>
              </a:ext>
            </a:extLst>
          </p:cNvPr>
          <p:cNvCxnSpPr/>
          <p:nvPr/>
        </p:nvCxnSpPr>
        <p:spPr>
          <a:xfrm>
            <a:off x="2747327" y="2151935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도형 8">
            <a:extLst>
              <a:ext uri="{FF2B5EF4-FFF2-40B4-BE49-F238E27FC236}">
                <a16:creationId xmlns:a16="http://schemas.microsoft.com/office/drawing/2014/main" id="{5636AE61-E89F-4D2E-B111-2CB416CC9695}"/>
              </a:ext>
            </a:extLst>
          </p:cNvPr>
          <p:cNvCxnSpPr/>
          <p:nvPr/>
        </p:nvCxnSpPr>
        <p:spPr>
          <a:xfrm>
            <a:off x="2747326" y="4562075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텍스트 상자 13">
            <a:extLst>
              <a:ext uri="{FF2B5EF4-FFF2-40B4-BE49-F238E27FC236}">
                <a16:creationId xmlns:a16="http://schemas.microsoft.com/office/drawing/2014/main" id="{86D8050C-6714-42CB-B982-271EE4917B77}"/>
              </a:ext>
            </a:extLst>
          </p:cNvPr>
          <p:cNvSpPr txBox="1">
            <a:spLocks/>
          </p:cNvSpPr>
          <p:nvPr/>
        </p:nvSpPr>
        <p:spPr>
          <a:xfrm>
            <a:off x="4691607" y="2920154"/>
            <a:ext cx="2808782" cy="5847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06 | </a:t>
            </a:r>
            <a:r>
              <a:rPr lang="ko-KR" altLang="en-US" sz="3200" dirty="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업무 분담</a:t>
            </a:r>
            <a:endParaRPr lang="ko-KR" altLang="en-US" sz="3200" cap="none" dirty="0">
              <a:ln w="9525" cap="flat" cmpd="sng">
                <a:solidFill>
                  <a:schemeClr val="bg1">
                    <a:alpha val="49803"/>
                  </a:schemeClr>
                </a:solidFill>
                <a:prstDash val="solid"/>
              </a:ln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049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cxnSpLocks/>
          </p:cNvCxnSpPr>
          <p:nvPr/>
        </p:nvCxnSpPr>
        <p:spPr>
          <a:xfrm>
            <a:off x="0" y="897771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>
            <a:grpSpLocks noChangeAspect="1"/>
          </p:cNvGrpSpPr>
          <p:nvPr/>
        </p:nvGrpSpPr>
        <p:grpSpPr>
          <a:xfrm rot="5400000" flipH="1" flipV="1">
            <a:off x="39091" y="-18620"/>
            <a:ext cx="873796" cy="951978"/>
            <a:chOff x="3365500" y="787400"/>
            <a:chExt cx="2413000" cy="2628900"/>
          </a:xfrm>
        </p:grpSpPr>
        <p:sp>
          <p:nvSpPr>
            <p:cNvPr id="23" name="타원 22"/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77E57-5FE2-4C16-80C4-2BFC1AC8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332" y="6361173"/>
            <a:ext cx="2743200" cy="365125"/>
          </a:xfrm>
        </p:spPr>
        <p:txBody>
          <a:bodyPr/>
          <a:lstStyle/>
          <a:p>
            <a:fld id="{08264B4F-A738-4007-92FF-2A6017BB0CEE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35" name="Picture 9" descr="cont">
            <a:extLst>
              <a:ext uri="{FF2B5EF4-FFF2-40B4-BE49-F238E27FC236}">
                <a16:creationId xmlns:a16="http://schemas.microsoft.com/office/drawing/2014/main" id="{E54D9B4B-0353-4D0B-9C0C-B3E567F73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60" y="150102"/>
            <a:ext cx="3464130" cy="737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 Box 10">
            <a:extLst>
              <a:ext uri="{FF2B5EF4-FFF2-40B4-BE49-F238E27FC236}">
                <a16:creationId xmlns:a16="http://schemas.microsoft.com/office/drawing/2014/main" id="{C9AF4D39-D7C3-4309-8A2B-89DE25B374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4545" y="999303"/>
            <a:ext cx="24705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dirty="0">
                <a:solidFill>
                  <a:srgbClr val="5F5F5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sz="2400" b="1" dirty="0">
                <a:solidFill>
                  <a:srgbClr val="5F5F5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종합 설계 개요</a:t>
            </a:r>
            <a:endParaRPr lang="en-US" altLang="ko-KR" sz="2400" b="1" dirty="0">
              <a:solidFill>
                <a:srgbClr val="5F5F5F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5" name="Text Box 14">
            <a:extLst>
              <a:ext uri="{FF2B5EF4-FFF2-40B4-BE49-F238E27FC236}">
                <a16:creationId xmlns:a16="http://schemas.microsoft.com/office/drawing/2014/main" id="{16C48DEC-7004-4935-9F5C-E62BF5C8F7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8345" y="1746544"/>
            <a:ext cx="42466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dirty="0">
                <a:solidFill>
                  <a:srgbClr val="5F5F5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2400" b="1" dirty="0">
                <a:solidFill>
                  <a:srgbClr val="5F5F5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관련 연구 사례 및 구현 기능</a:t>
            </a:r>
            <a:endParaRPr lang="en-US" altLang="ko-KR" sz="2400" b="1" dirty="0">
              <a:solidFill>
                <a:srgbClr val="5F5F5F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8" name="Text Box 17">
            <a:extLst>
              <a:ext uri="{FF2B5EF4-FFF2-40B4-BE49-F238E27FC236}">
                <a16:creationId xmlns:a16="http://schemas.microsoft.com/office/drawing/2014/main" id="{55D9700A-C77A-467C-8126-167F42827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827" y="2485830"/>
            <a:ext cx="32303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dirty="0">
                <a:solidFill>
                  <a:srgbClr val="5F5F5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sz="2400" b="1" dirty="0">
                <a:solidFill>
                  <a:srgbClr val="5F5F5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시스템 수행 시나리오</a:t>
            </a:r>
            <a:endParaRPr lang="en-US" altLang="ko-KR" sz="2400" b="1" dirty="0">
              <a:solidFill>
                <a:srgbClr val="5F5F5F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1" name="Text Box 20">
            <a:extLst>
              <a:ext uri="{FF2B5EF4-FFF2-40B4-BE49-F238E27FC236}">
                <a16:creationId xmlns:a16="http://schemas.microsoft.com/office/drawing/2014/main" id="{96233818-6B1B-469A-93C5-5AEE00A03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827" y="3169256"/>
            <a:ext cx="23006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dirty="0">
                <a:solidFill>
                  <a:srgbClr val="5F5F5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sz="2400" b="1" dirty="0">
                <a:solidFill>
                  <a:srgbClr val="5F5F5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시스템 구성도</a:t>
            </a:r>
            <a:endParaRPr lang="en-US" altLang="ko-KR" sz="2400" b="1" dirty="0">
              <a:solidFill>
                <a:srgbClr val="5F5F5F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4" name="Text Box 23">
            <a:extLst>
              <a:ext uri="{FF2B5EF4-FFF2-40B4-BE49-F238E27FC236}">
                <a16:creationId xmlns:a16="http://schemas.microsoft.com/office/drawing/2014/main" id="{2E92B78F-BE60-4382-82FE-DB558F814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827" y="3910207"/>
            <a:ext cx="17940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dirty="0">
                <a:solidFill>
                  <a:srgbClr val="5F5F5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5. </a:t>
            </a:r>
            <a:r>
              <a:rPr lang="ko-KR" altLang="en-US" sz="2400" b="1" dirty="0">
                <a:solidFill>
                  <a:srgbClr val="5F5F5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환경</a:t>
            </a:r>
            <a:endParaRPr lang="en-US" altLang="ko-KR" sz="2400" b="1" dirty="0">
              <a:solidFill>
                <a:srgbClr val="5F5F5F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0" name="Text Box 26">
            <a:extLst>
              <a:ext uri="{FF2B5EF4-FFF2-40B4-BE49-F238E27FC236}">
                <a16:creationId xmlns:a16="http://schemas.microsoft.com/office/drawing/2014/main" id="{C0533887-9A94-4D9D-AA32-A2BCD18DB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8345" y="4648140"/>
            <a:ext cx="17940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dirty="0">
                <a:solidFill>
                  <a:srgbClr val="5F5F5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6. </a:t>
            </a:r>
            <a:r>
              <a:rPr lang="ko-KR" altLang="en-US" sz="2400" b="1" dirty="0">
                <a:solidFill>
                  <a:srgbClr val="5F5F5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업무 분담</a:t>
            </a:r>
            <a:endParaRPr lang="en-US" altLang="ko-KR" sz="2400" b="1" dirty="0">
              <a:solidFill>
                <a:srgbClr val="5F5F5F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6" name="Text Box 26">
            <a:extLst>
              <a:ext uri="{FF2B5EF4-FFF2-40B4-BE49-F238E27FC236}">
                <a16:creationId xmlns:a16="http://schemas.microsoft.com/office/drawing/2014/main" id="{E19F2C91-4D29-4D14-8E70-5AE4167EA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8345" y="5389091"/>
            <a:ext cx="31470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dirty="0">
                <a:solidFill>
                  <a:srgbClr val="5F5F5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7. </a:t>
            </a:r>
            <a:r>
              <a:rPr lang="ko-KR" altLang="en-US" sz="2400" b="1" dirty="0">
                <a:solidFill>
                  <a:srgbClr val="5F5F5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종합 설계 수행 일정</a:t>
            </a:r>
            <a:endParaRPr lang="en-US" altLang="ko-KR" sz="2400" b="1" dirty="0">
              <a:solidFill>
                <a:srgbClr val="5F5F5F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9" name="Text Box 26">
            <a:extLst>
              <a:ext uri="{FF2B5EF4-FFF2-40B4-BE49-F238E27FC236}">
                <a16:creationId xmlns:a16="http://schemas.microsoft.com/office/drawing/2014/main" id="{F4232B0B-A9DA-4938-B668-DC660C80C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8345" y="6130340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dirty="0">
                <a:solidFill>
                  <a:srgbClr val="5F5F5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8. </a:t>
            </a:r>
            <a:r>
              <a:rPr lang="ko-KR" altLang="en-US" sz="2400" b="1" dirty="0">
                <a:solidFill>
                  <a:srgbClr val="5F5F5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필요 기술 및 참고 문헌</a:t>
            </a:r>
            <a:endParaRPr lang="en-US" altLang="ko-KR" sz="2400" b="1" dirty="0">
              <a:solidFill>
                <a:srgbClr val="5F5F5F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9628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983F06-2F3A-4668-95C1-6E800CC01C2E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1훈프로방스 R" panose="02020603020101020101" pitchFamily="18" charset="-127"/>
                <a:ea typeface="1훈프로방스 R" panose="02020603020101020101" pitchFamily="18" charset="-127"/>
                <a:cs typeface="+mn-cs"/>
              </a:rPr>
              <a:t>06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1훈프로방스 R" panose="02020603020101020101" pitchFamily="18" charset="-127"/>
              <a:ea typeface="1훈프로방스 R" panose="02020603020101020101" pitchFamily="18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19721" y="338388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업무 분담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훈프로방스 R" panose="02020603020101020101" pitchFamily="18" charset="-127"/>
              <a:ea typeface="1훈프로방스 R" panose="02020603020101020101" pitchFamily="18" charset="-127"/>
              <a:cs typeface="+mn-cs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0FA0C6-B432-4076-A963-A12AE19E6F19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39A369F-7A07-4C82-9AFC-74EC0429FA71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7C6D3C3-7A34-4E5A-8E24-CFA78CC83B11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94CA63-D293-4B98-9D2C-26F4F64B5CB8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99C2B3E-DEAD-44D1-9B26-A8878B1C378B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31790D5-0902-4C7B-8228-4612C0F064D7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59DB43-67EB-437B-A280-493195D8D479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BD5CB30-0374-4E86-8AE2-5380B7CAC7B4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6901C8-7A12-409A-BE33-E94EEA30372C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9FB665-3488-4BA5-9BEA-977B86FCB5B1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5F25B34-BE29-41A8-A207-3D7DBC4514AD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51C82-DB0C-4FCB-BF9C-A91A0D00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/>
              <a:t>20</a:t>
            </a:fld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97FE4BD-FFEF-435C-8EE7-BD45C49D2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741342"/>
              </p:ext>
            </p:extLst>
          </p:nvPr>
        </p:nvGraphicFramePr>
        <p:xfrm>
          <a:off x="1173913" y="1597313"/>
          <a:ext cx="9223700" cy="316510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05925">
                  <a:extLst>
                    <a:ext uri="{9D8B030D-6E8A-4147-A177-3AD203B41FA5}">
                      <a16:colId xmlns:a16="http://schemas.microsoft.com/office/drawing/2014/main" val="181318224"/>
                    </a:ext>
                  </a:extLst>
                </a:gridCol>
                <a:gridCol w="2305925">
                  <a:extLst>
                    <a:ext uri="{9D8B030D-6E8A-4147-A177-3AD203B41FA5}">
                      <a16:colId xmlns:a16="http://schemas.microsoft.com/office/drawing/2014/main" val="2731113356"/>
                    </a:ext>
                  </a:extLst>
                </a:gridCol>
                <a:gridCol w="2305925">
                  <a:extLst>
                    <a:ext uri="{9D8B030D-6E8A-4147-A177-3AD203B41FA5}">
                      <a16:colId xmlns:a16="http://schemas.microsoft.com/office/drawing/2014/main" val="3756874538"/>
                    </a:ext>
                  </a:extLst>
                </a:gridCol>
                <a:gridCol w="2305925">
                  <a:extLst>
                    <a:ext uri="{9D8B030D-6E8A-4147-A177-3AD203B41FA5}">
                      <a16:colId xmlns:a16="http://schemas.microsoft.com/office/drawing/2014/main" val="1020792605"/>
                    </a:ext>
                  </a:extLst>
                </a:gridCol>
              </a:tblGrid>
              <a:tr h="752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강필우</a:t>
                      </a:r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송재호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오준혁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김주형</a:t>
                      </a:r>
                      <a:endParaRPr lang="en-US" altLang="ko-KR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60178"/>
                  </a:ext>
                </a:extLst>
              </a:tr>
              <a:tr h="2412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Arial" panose="020B0604020202020204" pitchFamily="34" charset="0"/>
                        </a:rPr>
                        <a:t>▪ </a:t>
                      </a:r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사용자에 맞춘 </a:t>
                      </a:r>
                      <a:r>
                        <a:rPr lang="en-US" altLang="ko-KR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UI</a:t>
                      </a:r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설계 및 구현</a:t>
                      </a:r>
                      <a:endParaRPr lang="en-US" altLang="ko-KR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Arial" panose="020B0604020202020204" pitchFamily="34" charset="0"/>
                        </a:rPr>
                        <a:t>▪ </a:t>
                      </a:r>
                      <a:r>
                        <a:rPr lang="ko-KR" altLang="en-US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비콘을</a:t>
                      </a:r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이용한 사용자 위치 기반 서비스 구현</a:t>
                      </a:r>
                      <a:endParaRPr lang="en-US" altLang="ko-KR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Arial" panose="020B0604020202020204" pitchFamily="34" charset="0"/>
                        </a:rPr>
                        <a:t>▪ </a:t>
                      </a:r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지하철역의 경로 조사 및 구현</a:t>
                      </a:r>
                      <a:endParaRPr lang="en-US" altLang="ko-KR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Arial" panose="020B0604020202020204" pitchFamily="34" charset="0"/>
                        </a:rPr>
                        <a:t>▪ </a:t>
                      </a:r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거리 측정 알고리즘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Arial" panose="020B0604020202020204" pitchFamily="34" charset="0"/>
                        </a:rPr>
                        <a:t>▪ </a:t>
                      </a:r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애플리케이션 기능 제작</a:t>
                      </a:r>
                      <a:endParaRPr lang="en-US" altLang="ko-KR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최단 거리 알고리즘 구현 </a:t>
                      </a:r>
                      <a:endParaRPr lang="en-US" altLang="ko-KR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(</a:t>
                      </a:r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삼각측량 알고리즘</a:t>
                      </a:r>
                      <a:r>
                        <a:rPr lang="en-US" altLang="ko-KR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Arial" panose="020B0604020202020204" pitchFamily="34" charset="0"/>
                        </a:rPr>
                        <a:t>▪ </a:t>
                      </a:r>
                      <a:r>
                        <a:rPr lang="en-US" altLang="ko-KR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AR </a:t>
                      </a:r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기능 구현</a:t>
                      </a:r>
                      <a:endParaRPr lang="en-US" altLang="ko-KR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서버 설계 및 구성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800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1979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77E57-5FE2-4C16-80C4-2BFC1AC8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332" y="6361173"/>
            <a:ext cx="2743200" cy="365125"/>
          </a:xfrm>
        </p:spPr>
        <p:txBody>
          <a:bodyPr/>
          <a:lstStyle/>
          <a:p>
            <a:fld id="{08264B4F-A738-4007-92FF-2A6017BB0CEE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33" name="도형 8">
            <a:extLst>
              <a:ext uri="{FF2B5EF4-FFF2-40B4-BE49-F238E27FC236}">
                <a16:creationId xmlns:a16="http://schemas.microsoft.com/office/drawing/2014/main" id="{7C72819E-347B-4470-8539-6327785A28AE}"/>
              </a:ext>
            </a:extLst>
          </p:cNvPr>
          <p:cNvCxnSpPr/>
          <p:nvPr/>
        </p:nvCxnSpPr>
        <p:spPr>
          <a:xfrm>
            <a:off x="2747327" y="2151935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도형 8">
            <a:extLst>
              <a:ext uri="{FF2B5EF4-FFF2-40B4-BE49-F238E27FC236}">
                <a16:creationId xmlns:a16="http://schemas.microsoft.com/office/drawing/2014/main" id="{5636AE61-E89F-4D2E-B111-2CB416CC9695}"/>
              </a:ext>
            </a:extLst>
          </p:cNvPr>
          <p:cNvCxnSpPr/>
          <p:nvPr/>
        </p:nvCxnSpPr>
        <p:spPr>
          <a:xfrm>
            <a:off x="2747326" y="4562075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텍스트 상자 13">
            <a:extLst>
              <a:ext uri="{FF2B5EF4-FFF2-40B4-BE49-F238E27FC236}">
                <a16:creationId xmlns:a16="http://schemas.microsoft.com/office/drawing/2014/main" id="{86D8050C-6714-42CB-B982-271EE4917B77}"/>
              </a:ext>
            </a:extLst>
          </p:cNvPr>
          <p:cNvSpPr txBox="1">
            <a:spLocks/>
          </p:cNvSpPr>
          <p:nvPr/>
        </p:nvSpPr>
        <p:spPr>
          <a:xfrm>
            <a:off x="3726599" y="3064935"/>
            <a:ext cx="4738798" cy="5847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07 | </a:t>
            </a:r>
            <a:r>
              <a:rPr lang="ko-KR" altLang="en-US" sz="3200" dirty="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졸업 연구 수행 일정</a:t>
            </a:r>
            <a:endParaRPr lang="ko-KR" altLang="en-US" sz="3200" cap="none" dirty="0">
              <a:ln w="9525" cap="flat" cmpd="sng">
                <a:solidFill>
                  <a:schemeClr val="bg1">
                    <a:alpha val="49803"/>
                  </a:schemeClr>
                </a:solidFill>
                <a:prstDash val="solid"/>
              </a:ln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924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983F06-2F3A-4668-95C1-6E800CC01C2E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07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19721" y="338388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졸업 연구 수행 일정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0FA0C6-B432-4076-A963-A12AE19E6F19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39A369F-7A07-4C82-9AFC-74EC0429FA71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7C6D3C3-7A34-4E5A-8E24-CFA78CC83B11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94CA63-D293-4B98-9D2C-26F4F64B5CB8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99C2B3E-DEAD-44D1-9B26-A8878B1C378B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31790D5-0902-4C7B-8228-4612C0F064D7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59DB43-67EB-437B-A280-493195D8D479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BD5CB30-0374-4E86-8AE2-5380B7CAC7B4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6901C8-7A12-409A-BE33-E94EEA30372C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9FB665-3488-4BA5-9BEA-977B86FCB5B1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5F25B34-BE29-41A8-A207-3D7DBC4514AD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51C82-DB0C-4FCB-BF9C-A91A0D00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C3005BB-1DF6-4C4E-9ED1-B9498FDCA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081" y="1742147"/>
            <a:ext cx="9077826" cy="39671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3235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77E57-5FE2-4C16-80C4-2BFC1AC8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332" y="6361173"/>
            <a:ext cx="2743200" cy="365125"/>
          </a:xfrm>
        </p:spPr>
        <p:txBody>
          <a:bodyPr/>
          <a:lstStyle/>
          <a:p>
            <a:fld id="{08264B4F-A738-4007-92FF-2A6017BB0CEE}" type="slidenum">
              <a:rPr lang="ko-KR" altLang="en-US" smtClean="0"/>
              <a:t>23</a:t>
            </a:fld>
            <a:endParaRPr lang="ko-KR" altLang="en-US"/>
          </a:p>
        </p:txBody>
      </p:sp>
      <p:cxnSp>
        <p:nvCxnSpPr>
          <p:cNvPr id="33" name="도형 8">
            <a:extLst>
              <a:ext uri="{FF2B5EF4-FFF2-40B4-BE49-F238E27FC236}">
                <a16:creationId xmlns:a16="http://schemas.microsoft.com/office/drawing/2014/main" id="{7C72819E-347B-4470-8539-6327785A28AE}"/>
              </a:ext>
            </a:extLst>
          </p:cNvPr>
          <p:cNvCxnSpPr/>
          <p:nvPr/>
        </p:nvCxnSpPr>
        <p:spPr>
          <a:xfrm>
            <a:off x="2747327" y="2151935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도형 8">
            <a:extLst>
              <a:ext uri="{FF2B5EF4-FFF2-40B4-BE49-F238E27FC236}">
                <a16:creationId xmlns:a16="http://schemas.microsoft.com/office/drawing/2014/main" id="{5636AE61-E89F-4D2E-B111-2CB416CC9695}"/>
              </a:ext>
            </a:extLst>
          </p:cNvPr>
          <p:cNvCxnSpPr/>
          <p:nvPr/>
        </p:nvCxnSpPr>
        <p:spPr>
          <a:xfrm>
            <a:off x="2747326" y="4562075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텍스트 상자 13">
            <a:extLst>
              <a:ext uri="{FF2B5EF4-FFF2-40B4-BE49-F238E27FC236}">
                <a16:creationId xmlns:a16="http://schemas.microsoft.com/office/drawing/2014/main" id="{86D8050C-6714-42CB-B982-271EE4917B77}"/>
              </a:ext>
            </a:extLst>
          </p:cNvPr>
          <p:cNvSpPr txBox="1">
            <a:spLocks/>
          </p:cNvSpPr>
          <p:nvPr/>
        </p:nvSpPr>
        <p:spPr>
          <a:xfrm>
            <a:off x="3449279" y="2844225"/>
            <a:ext cx="5293437" cy="5847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08 | </a:t>
            </a:r>
            <a:r>
              <a:rPr lang="ko-KR" altLang="en-US" sz="3200" dirty="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필요 기술 및 참고 문헌</a:t>
            </a:r>
            <a:endParaRPr lang="ko-KR" altLang="en-US" sz="3200" cap="none" dirty="0">
              <a:ln w="9525" cap="flat" cmpd="sng">
                <a:solidFill>
                  <a:schemeClr val="bg1">
                    <a:alpha val="49803"/>
                  </a:schemeClr>
                </a:solidFill>
                <a:prstDash val="solid"/>
              </a:ln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283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983F06-2F3A-4668-95C1-6E800CC01C2E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9CBCDFF-1017-4020-ABD7-4EE844A95D9D}"/>
              </a:ext>
            </a:extLst>
          </p:cNvPr>
          <p:cNvSpPr txBox="1"/>
          <p:nvPr/>
        </p:nvSpPr>
        <p:spPr>
          <a:xfrm>
            <a:off x="1173913" y="21873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ABA1A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08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ABA1A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819721" y="338388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필요 기술 및 참고 문헌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0FA0C6-B432-4076-A963-A12AE19E6F19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39A369F-7A07-4C82-9AFC-74EC0429FA71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7C6D3C3-7A34-4E5A-8E24-CFA78CC83B11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94CA63-D293-4B98-9D2C-26F4F64B5CB8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99C2B3E-DEAD-44D1-9B26-A8878B1C378B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31790D5-0902-4C7B-8228-4612C0F064D7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59DB43-67EB-437B-A280-493195D8D479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BD5CB30-0374-4E86-8AE2-5380B7CAC7B4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6901C8-7A12-409A-BE33-E94EEA30372C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9FB665-3488-4BA5-9BEA-977B86FCB5B1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5F25B34-BE29-41A8-A207-3D7DBC4514AD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51C82-DB0C-4FCB-BF9C-A91A0D00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FFD96435-F7DF-4961-A221-5DF04A4F3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9721" y="1442305"/>
            <a:ext cx="64522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모바일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AR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기술 및 산업 동향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Text Box 2">
            <a:extLst>
              <a:ext uri="{FF2B5EF4-FFF2-40B4-BE49-F238E27FC236}">
                <a16:creationId xmlns:a16="http://schemas.microsoft.com/office/drawing/2014/main" id="{42097395-DAC6-472B-AE7A-F1051430D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9721" y="3117001"/>
            <a:ext cx="93710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실전 안드로이드 증강 현실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라지하브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수드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저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길벗 출판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</p:txBody>
      </p:sp>
      <p:sp>
        <p:nvSpPr>
          <p:cNvPr id="19" name="Text Box 2">
            <a:extLst>
              <a:ext uri="{FF2B5EF4-FFF2-40B4-BE49-F238E27FC236}">
                <a16:creationId xmlns:a16="http://schemas.microsoft.com/office/drawing/2014/main" id="{7F9E2BA3-21A8-4E55-8B27-E6B6BC86C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9721" y="5109303"/>
            <a:ext cx="93710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절대강좌 유니티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5(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이재현 저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위키북스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출판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9595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85F108-FE22-4C99-90AA-BA3E8859F35D}"/>
              </a:ext>
            </a:extLst>
          </p:cNvPr>
          <p:cNvSpPr txBox="1"/>
          <p:nvPr/>
        </p:nvSpPr>
        <p:spPr>
          <a:xfrm>
            <a:off x="4657209" y="3152001"/>
            <a:ext cx="287758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kern="0" dirty="0">
                <a:solidFill>
                  <a:srgbClr val="000000"/>
                </a:solidFill>
                <a:latin typeface="Squares Bold" panose="02000503040000020003" pitchFamily="50" charset="0"/>
                <a:ea typeface="맑은 고딕" panose="020B0503020000020004" pitchFamily="50" charset="-127"/>
              </a:rPr>
              <a:t>Thank</a:t>
            </a:r>
            <a:r>
              <a:rPr lang="ko-KR" altLang="en-US" sz="4000" b="1" kern="0" dirty="0">
                <a:solidFill>
                  <a:srgbClr val="000000"/>
                </a:solidFill>
                <a:latin typeface="Squares Bold" panose="02000503040000020003" pitchFamily="50" charset="0"/>
                <a:ea typeface="맑은 고딕" panose="020B0503020000020004" pitchFamily="50" charset="-127"/>
              </a:rPr>
              <a:t> </a:t>
            </a:r>
            <a:r>
              <a:rPr lang="en-US" altLang="ko-KR" sz="4000" b="1" kern="0" dirty="0">
                <a:solidFill>
                  <a:srgbClr val="000000"/>
                </a:solidFill>
                <a:latin typeface="Squares Bold" panose="02000503040000020003" pitchFamily="50" charset="0"/>
                <a:ea typeface="맑은 고딕" panose="020B0503020000020004" pitchFamily="50" charset="-127"/>
              </a:rPr>
              <a:t>You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quares Bold" panose="02000503040000020003" pitchFamily="50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322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983F06-2F3A-4668-95C1-6E800CC01C2E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3105299-1160-4053-89DA-096A2508711B}"/>
              </a:ext>
            </a:extLst>
          </p:cNvPr>
          <p:cNvSpPr txBox="1"/>
          <p:nvPr/>
        </p:nvSpPr>
        <p:spPr>
          <a:xfrm>
            <a:off x="1403522" y="317862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부록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활용 기술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0FA0C6-B432-4076-A963-A12AE19E6F19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39A369F-7A07-4C82-9AFC-74EC0429FA71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7C6D3C3-7A34-4E5A-8E24-CFA78CC83B11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94CA63-D293-4B98-9D2C-26F4F64B5CB8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99C2B3E-DEAD-44D1-9B26-A8878B1C378B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31790D5-0902-4C7B-8228-4612C0F064D7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59DB43-67EB-437B-A280-493195D8D479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BD5CB30-0374-4E86-8AE2-5380B7CAC7B4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6901C8-7A12-409A-BE33-E94EEA30372C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9FB665-3488-4BA5-9BEA-977B86FCB5B1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5F25B34-BE29-41A8-A207-3D7DBC4514AD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51C82-DB0C-4FCB-BF9C-A91A0D00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/>
              <a:t>26</a:t>
            </a:fld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E2AAB84-543C-4D9E-BB14-60D615D1E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241354"/>
              </p:ext>
            </p:extLst>
          </p:nvPr>
        </p:nvGraphicFramePr>
        <p:xfrm>
          <a:off x="1173913" y="1847392"/>
          <a:ext cx="10078467" cy="467221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326507">
                  <a:extLst>
                    <a:ext uri="{9D8B030D-6E8A-4147-A177-3AD203B41FA5}">
                      <a16:colId xmlns:a16="http://schemas.microsoft.com/office/drawing/2014/main" val="2323631093"/>
                    </a:ext>
                  </a:extLst>
                </a:gridCol>
                <a:gridCol w="4751960">
                  <a:extLst>
                    <a:ext uri="{9D8B030D-6E8A-4147-A177-3AD203B41FA5}">
                      <a16:colId xmlns:a16="http://schemas.microsoft.com/office/drawing/2014/main" val="1188566770"/>
                    </a:ext>
                  </a:extLst>
                </a:gridCol>
              </a:tblGrid>
              <a:tr h="7406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IOT(Internet of Things) </a:t>
                      </a:r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기반 </a:t>
                      </a:r>
                      <a:r>
                        <a:rPr lang="ko-KR" altLang="en-US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비콘</a:t>
                      </a:r>
                      <a:r>
                        <a:rPr lang="en-US" altLang="ko-KR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(Beacon)</a:t>
                      </a:r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AR(Augmented Reality[</a:t>
                      </a:r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증강현실</a:t>
                      </a:r>
                      <a:r>
                        <a:rPr lang="en-US" altLang="ko-KR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])</a:t>
                      </a:r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활용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89117"/>
                  </a:ext>
                </a:extLst>
              </a:tr>
              <a:tr h="280189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76401"/>
                  </a:ext>
                </a:extLst>
              </a:tr>
              <a:tr h="1129722"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표지판에 </a:t>
                      </a:r>
                      <a:r>
                        <a:rPr lang="ko-KR" altLang="en-US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비콘을</a:t>
                      </a:r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설치하여 스마트 기기를 인식하여 필요한 데이터를 무선으로 통신해 지하철 경로탐색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지하철 정보를 </a:t>
                      </a:r>
                      <a:r>
                        <a:rPr lang="en-US" altLang="ko-KR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AR</a:t>
                      </a:r>
                      <a:r>
                        <a:rPr lang="ko-KR" altLang="en-US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을 통해 더욱 편리하게 활용</a:t>
                      </a:r>
                    </a:p>
                    <a:p>
                      <a:pPr latinLnBrk="1"/>
                      <a:endParaRPr lang="ko-KR" altLang="en-US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95563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5530517B-0703-4AA1-A3B2-3703FCB0C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522" y="2876946"/>
            <a:ext cx="2003355" cy="225588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E74FA65-600B-4ABF-9FE5-A6C41D2B2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258" y="2876946"/>
            <a:ext cx="4233829" cy="225588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2C156CE-A320-4359-9A91-320BC694A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52" y="2876946"/>
            <a:ext cx="2446048" cy="225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2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77E57-5FE2-4C16-80C4-2BFC1AC8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332" y="6361173"/>
            <a:ext cx="2743200" cy="365125"/>
          </a:xfrm>
        </p:spPr>
        <p:txBody>
          <a:bodyPr/>
          <a:lstStyle/>
          <a:p>
            <a:fld id="{08264B4F-A738-4007-92FF-2A6017BB0CEE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33" name="도형 8">
            <a:extLst>
              <a:ext uri="{FF2B5EF4-FFF2-40B4-BE49-F238E27FC236}">
                <a16:creationId xmlns:a16="http://schemas.microsoft.com/office/drawing/2014/main" id="{7C72819E-347B-4470-8539-6327785A28AE}"/>
              </a:ext>
            </a:extLst>
          </p:cNvPr>
          <p:cNvCxnSpPr/>
          <p:nvPr/>
        </p:nvCxnSpPr>
        <p:spPr>
          <a:xfrm>
            <a:off x="2747327" y="2151935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도형 8">
            <a:extLst>
              <a:ext uri="{FF2B5EF4-FFF2-40B4-BE49-F238E27FC236}">
                <a16:creationId xmlns:a16="http://schemas.microsoft.com/office/drawing/2014/main" id="{5636AE61-E89F-4D2E-B111-2CB416CC9695}"/>
              </a:ext>
            </a:extLst>
          </p:cNvPr>
          <p:cNvCxnSpPr/>
          <p:nvPr/>
        </p:nvCxnSpPr>
        <p:spPr>
          <a:xfrm>
            <a:off x="2747326" y="4562075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텍스트 상자 13">
            <a:extLst>
              <a:ext uri="{FF2B5EF4-FFF2-40B4-BE49-F238E27FC236}">
                <a16:creationId xmlns:a16="http://schemas.microsoft.com/office/drawing/2014/main" id="{86D8050C-6714-42CB-B982-271EE4917B77}"/>
              </a:ext>
            </a:extLst>
          </p:cNvPr>
          <p:cNvSpPr txBox="1">
            <a:spLocks/>
          </p:cNvSpPr>
          <p:nvPr/>
        </p:nvSpPr>
        <p:spPr>
          <a:xfrm>
            <a:off x="4209103" y="2895932"/>
            <a:ext cx="3773790" cy="5847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01 | </a:t>
            </a:r>
            <a:r>
              <a:rPr lang="ko-KR" altLang="en-US" sz="3200" dirty="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종합 설계 개요</a:t>
            </a:r>
            <a:endParaRPr lang="ko-KR" altLang="en-US" sz="3200" cap="none" dirty="0">
              <a:ln w="9525" cap="flat" cmpd="sng">
                <a:solidFill>
                  <a:schemeClr val="bg1">
                    <a:alpha val="49803"/>
                  </a:schemeClr>
                </a:solidFill>
                <a:prstDash val="solid"/>
              </a:ln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466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61964" y="-119853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ABA1A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01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ABA1A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19721" y="-35088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종합 설계 개요</a:t>
            </a:r>
            <a:endParaRPr lang="en-US" altLang="ko-KR" sz="28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2" name="그룹 21"/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23" name="타원 22"/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0CC8477-0B8B-48A0-A24A-44956E97B780}"/>
              </a:ext>
            </a:extLst>
          </p:cNvPr>
          <p:cNvSpPr txBox="1"/>
          <p:nvPr/>
        </p:nvSpPr>
        <p:spPr>
          <a:xfrm>
            <a:off x="1173913" y="488132"/>
            <a:ext cx="388941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배경</a:t>
            </a:r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목표</a:t>
            </a:r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효과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5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E8C9F47A-E916-4BDB-A6D7-611F59011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000" y="1319168"/>
            <a:ext cx="96812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ko-KR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배경</a:t>
            </a:r>
            <a:endParaRPr lang="en-US" altLang="ko-KR" sz="3000" b="1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FC13A901-A46B-49EA-9581-217943665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9727" y="1327379"/>
            <a:ext cx="7370757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6400"/>
                    </a:gs>
                    <a:gs pos="100000">
                      <a:srgbClr val="FFC80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646464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노선의 증가로 인한 지하철의 복잡함 증가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지하철에 머무르는 시간 소요 증가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목적지 도착까지의 어려움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시각적으로 되어있는 스마트폰 사용의 어려움으로 지하철의 상황을 알기 어려움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sp>
        <p:nvSpPr>
          <p:cNvPr id="33" name="Text Box 2">
            <a:extLst>
              <a:ext uri="{FF2B5EF4-FFF2-40B4-BE49-F238E27FC236}">
                <a16:creationId xmlns:a16="http://schemas.microsoft.com/office/drawing/2014/main" id="{3E7DC080-6989-48AB-9B95-C083314EF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000" y="3079680"/>
            <a:ext cx="96812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ko-KR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목표</a:t>
            </a:r>
            <a:endParaRPr lang="en-US" altLang="ko-KR" sz="3000" b="1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" name="Text Box 3">
            <a:extLst>
              <a:ext uri="{FF2B5EF4-FFF2-40B4-BE49-F238E27FC236}">
                <a16:creationId xmlns:a16="http://schemas.microsoft.com/office/drawing/2014/main" id="{8D20F01C-5560-4B2F-A245-7C2A7A34A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9727" y="3110929"/>
            <a:ext cx="7370757" cy="200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6400"/>
                    </a:gs>
                    <a:gs pos="100000">
                      <a:srgbClr val="FFC80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646464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사용자를 판별하여 특성에 맞게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UI/UX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환경 구현 및 음성서비스를 구현하여 지하철역의 경로 정보 제공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>
              <a:lnSpc>
                <a:spcPct val="9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* 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사용자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: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실내 구조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지하철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가 익숙하지 않은 사람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저시력자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외국인에 초점을 두었다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>
              <a:lnSpc>
                <a:spcPct val="90000"/>
              </a:lnSpc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  <a:p>
            <a:pPr algn="just">
              <a:lnSpc>
                <a:spcPct val="90000"/>
              </a:lnSpc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FEFF21-D670-462C-87E7-B4AC5AFF4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209613"/>
            <a:ext cx="540000" cy="5016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A1AFC5-14CE-424E-A1C2-ABCC5509C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98" y="3116460"/>
            <a:ext cx="540000" cy="47609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77E57-5FE2-4C16-80C4-2BFC1AC8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BB6A60A-343A-4DC3-906A-DE211137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964" y="4989565"/>
            <a:ext cx="540000" cy="501639"/>
          </a:xfrm>
          <a:prstGeom prst="rect">
            <a:avLst/>
          </a:prstGeom>
        </p:spPr>
      </p:pic>
      <p:sp>
        <p:nvSpPr>
          <p:cNvPr id="38" name="Text Box 2">
            <a:extLst>
              <a:ext uri="{FF2B5EF4-FFF2-40B4-BE49-F238E27FC236}">
                <a16:creationId xmlns:a16="http://schemas.microsoft.com/office/drawing/2014/main" id="{4CADBA63-E3EC-4A1B-AF6B-F70397CD5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000" y="5038886"/>
            <a:ext cx="185278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ko-KR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3000" b="1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9" name="Text Box 3">
            <a:extLst>
              <a:ext uri="{FF2B5EF4-FFF2-40B4-BE49-F238E27FC236}">
                <a16:creationId xmlns:a16="http://schemas.microsoft.com/office/drawing/2014/main" id="{86D12E07-072C-45A4-AC04-E9E188F52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9726" y="5114554"/>
            <a:ext cx="737075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6400"/>
                    </a:gs>
                    <a:gs pos="100000">
                      <a:srgbClr val="FFC80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646464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지하철의 활용성 증가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사용자가 원하는 목적지까지 가는 거리를 수월하게 갈 수 있다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지하철 내부구조의 복잡함 해소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677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77E57-5FE2-4C16-80C4-2BFC1AC8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332" y="6361173"/>
            <a:ext cx="2743200" cy="365125"/>
          </a:xfrm>
        </p:spPr>
        <p:txBody>
          <a:bodyPr/>
          <a:lstStyle/>
          <a:p>
            <a:fld id="{08264B4F-A738-4007-92FF-2A6017BB0CEE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33" name="도형 8">
            <a:extLst>
              <a:ext uri="{FF2B5EF4-FFF2-40B4-BE49-F238E27FC236}">
                <a16:creationId xmlns:a16="http://schemas.microsoft.com/office/drawing/2014/main" id="{7C72819E-347B-4470-8539-6327785A28AE}"/>
              </a:ext>
            </a:extLst>
          </p:cNvPr>
          <p:cNvCxnSpPr/>
          <p:nvPr/>
        </p:nvCxnSpPr>
        <p:spPr>
          <a:xfrm>
            <a:off x="2747327" y="2151935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도형 8">
            <a:extLst>
              <a:ext uri="{FF2B5EF4-FFF2-40B4-BE49-F238E27FC236}">
                <a16:creationId xmlns:a16="http://schemas.microsoft.com/office/drawing/2014/main" id="{5636AE61-E89F-4D2E-B111-2CB416CC9695}"/>
              </a:ext>
            </a:extLst>
          </p:cNvPr>
          <p:cNvCxnSpPr/>
          <p:nvPr/>
        </p:nvCxnSpPr>
        <p:spPr>
          <a:xfrm>
            <a:off x="2747326" y="4562075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텍스트 상자 13">
            <a:extLst>
              <a:ext uri="{FF2B5EF4-FFF2-40B4-BE49-F238E27FC236}">
                <a16:creationId xmlns:a16="http://schemas.microsoft.com/office/drawing/2014/main" id="{86D8050C-6714-42CB-B982-271EE4917B77}"/>
              </a:ext>
            </a:extLst>
          </p:cNvPr>
          <p:cNvSpPr txBox="1">
            <a:spLocks/>
          </p:cNvSpPr>
          <p:nvPr/>
        </p:nvSpPr>
        <p:spPr>
          <a:xfrm>
            <a:off x="2966775" y="2932266"/>
            <a:ext cx="6258445" cy="5847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02 | </a:t>
            </a:r>
            <a:r>
              <a:rPr lang="ko-KR" altLang="en-US" sz="3200" dirty="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관련 연구 사례</a:t>
            </a:r>
            <a:r>
              <a:rPr lang="en-US" altLang="ko-KR" sz="3200" dirty="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및 구현 기능</a:t>
            </a:r>
            <a:endParaRPr lang="ko-KR" altLang="en-US" sz="3200" cap="none" dirty="0">
              <a:ln w="9525" cap="flat" cmpd="sng">
                <a:solidFill>
                  <a:schemeClr val="bg1">
                    <a:alpha val="49803"/>
                  </a:schemeClr>
                </a:solidFill>
                <a:prstDash val="solid"/>
              </a:ln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624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2">
            <a:extLst>
              <a:ext uri="{FF2B5EF4-FFF2-40B4-BE49-F238E27FC236}">
                <a16:creationId xmlns:a16="http://schemas.microsoft.com/office/drawing/2014/main" id="{ABB7DC61-18EC-47CB-AD66-39941121C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9721" y="1286790"/>
            <a:ext cx="553020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ko-KR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관련 연구 사례</a:t>
            </a:r>
            <a:endParaRPr lang="en-US" altLang="ko-KR" sz="3000" b="1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7A594F2-6C8D-4430-9628-024D4409DF3B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645039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21044E2-5C8A-468C-822B-CD3619989996}"/>
              </a:ext>
            </a:extLst>
          </p:cNvPr>
          <p:cNvSpPr txBox="1"/>
          <p:nvPr/>
        </p:nvSpPr>
        <p:spPr>
          <a:xfrm>
            <a:off x="1138963" y="180940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ABA1A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02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ABA1A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067219-5E40-4CDA-AC3B-00F1F7C64516}"/>
              </a:ext>
            </a:extLst>
          </p:cNvPr>
          <p:cNvSpPr txBox="1"/>
          <p:nvPr/>
        </p:nvSpPr>
        <p:spPr>
          <a:xfrm>
            <a:off x="1819721" y="254539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관련 연구 사례 및 구현 기능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30FC207-00BD-46B6-852B-EFF95AD9D5AC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2CEA783-75A7-4F9C-A5E3-7AF95CE226B3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2DE8EAE-91E7-4947-A315-D8615C018B0A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8774B42-816D-4090-959D-79A7718EEEBE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4822C12-B27C-481F-B0A3-4C9F971272B8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76BE1A4-C8B9-44CB-B44C-262C72CC4732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8A84DC0-D884-4C56-86FD-DE4ED0D963B8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D0361C-D74B-4C86-8FE7-43177C3EF835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9832A06-390C-42B2-998D-6BC04F29D2C1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D13B294-BCA5-49AF-93E1-A08430F318E6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821493E4-4E95-4336-98FB-47F15C205618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0B033EF-6C6D-48AA-9671-2E8B0F949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63" y="1286790"/>
            <a:ext cx="540000" cy="514737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5187C4-47A3-4FD5-8CB0-16FD0552A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927E48B5-5DC9-458B-8534-02E957FE0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0000" y="1840788"/>
            <a:ext cx="55302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지하철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종결자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" name="Text Box 2">
            <a:extLst>
              <a:ext uri="{FF2B5EF4-FFF2-40B4-BE49-F238E27FC236}">
                <a16:creationId xmlns:a16="http://schemas.microsoft.com/office/drawing/2014/main" id="{14D5A2CE-5CB4-46C8-88B3-8586493F0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9924" y="1893048"/>
            <a:ext cx="4231331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지하철 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종결자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기능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출발역에서 도착역까지의 최단 경로 탐색 기능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경로 탐색에 중점을 둠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br>
              <a:rPr lang="ko-KR" altLang="en-US" sz="2000" dirty="0"/>
            </a:b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/>
          </a:p>
        </p:txBody>
      </p:sp>
      <p:sp>
        <p:nvSpPr>
          <p:cNvPr id="29" name="Text Box 2">
            <a:extLst>
              <a:ext uri="{FF2B5EF4-FFF2-40B4-BE49-F238E27FC236}">
                <a16:creationId xmlns:a16="http://schemas.microsoft.com/office/drawing/2014/main" id="{C8C8EE6A-2F84-41EF-A831-42D2F3DDC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8368" y="3529809"/>
            <a:ext cx="4231331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차별성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지하철 역안에서 발생할 수 있는 환승 구역의 길 안내 도움 서비스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역 내부 구조에 중점을 두었다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(ex.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화장실 가는 경로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환승 경로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</a:p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출구 가는 경로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</p:txBody>
      </p:sp>
      <p:pic>
        <p:nvPicPr>
          <p:cNvPr id="2052" name="Picture 4" descr="https://postfiles.pstatic.net/MjAxNzA2MjdfMjcw/MDAxNDk4NTU0ODE2MDY4.ZFnXwWX3bW7PqgkpJkKoJMNDLBxhrfvIV6iXqBw4q6Ug.cJGD-zDsCUH7NymEggX4bfURZkWRtrFI85Q0uIujqDsg.PNG.nellllllllll/unnamed5KOVCSF8.png?type=w1">
            <a:extLst>
              <a:ext uri="{FF2B5EF4-FFF2-40B4-BE49-F238E27FC236}">
                <a16:creationId xmlns:a16="http://schemas.microsoft.com/office/drawing/2014/main" id="{AA7A050C-AC46-4EDB-B618-06C1DEFEB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08" y="2280159"/>
            <a:ext cx="2555158" cy="379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postfiles.pstatic.net/MjAxNzA2MjdfMzUg/MDAxNDk4NTU0ODE2NDUw.Whh8UFCf4gC4lzzuNsdenDLOwRM26cQPnhews5e2Q3Ig.J6j-NNzhHfE-bqmmlCjBz_2D8oVpEU3m0DF8rgG7Po0g.PNG.nellllllllll/unnamedB32OCF5X.png?type=w1">
            <a:extLst>
              <a:ext uri="{FF2B5EF4-FFF2-40B4-BE49-F238E27FC236}">
                <a16:creationId xmlns:a16="http://schemas.microsoft.com/office/drawing/2014/main" id="{F753C89E-11C0-4F7C-A7B8-89B6D54C0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446" y="2607326"/>
            <a:ext cx="2486411" cy="347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645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2">
            <a:extLst>
              <a:ext uri="{FF2B5EF4-FFF2-40B4-BE49-F238E27FC236}">
                <a16:creationId xmlns:a16="http://schemas.microsoft.com/office/drawing/2014/main" id="{ABB7DC61-18EC-47CB-AD66-39941121C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9721" y="1286790"/>
            <a:ext cx="553020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ko-KR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관련 연구 사례</a:t>
            </a:r>
            <a:endParaRPr lang="en-US" altLang="ko-KR" sz="3000" b="1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7A594F2-6C8D-4430-9628-024D4409DF3B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645039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21044E2-5C8A-468C-822B-CD3619989996}"/>
              </a:ext>
            </a:extLst>
          </p:cNvPr>
          <p:cNvSpPr txBox="1"/>
          <p:nvPr/>
        </p:nvSpPr>
        <p:spPr>
          <a:xfrm>
            <a:off x="1138963" y="180940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ABA1A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02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ABA1A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067219-5E40-4CDA-AC3B-00F1F7C64516}"/>
              </a:ext>
            </a:extLst>
          </p:cNvPr>
          <p:cNvSpPr txBox="1"/>
          <p:nvPr/>
        </p:nvSpPr>
        <p:spPr>
          <a:xfrm>
            <a:off x="1819721" y="254539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관련 연구 사례 및 구현 기능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30FC207-00BD-46B6-852B-EFF95AD9D5AC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2CEA783-75A7-4F9C-A5E3-7AF95CE226B3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2DE8EAE-91E7-4947-A315-D8615C018B0A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8774B42-816D-4090-959D-79A7718EEEBE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4822C12-B27C-481F-B0A3-4C9F971272B8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76BE1A4-C8B9-44CB-B44C-262C72CC4732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8A84DC0-D884-4C56-86FD-DE4ED0D963B8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D0361C-D74B-4C86-8FE7-43177C3EF835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9832A06-390C-42B2-998D-6BC04F29D2C1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D13B294-BCA5-49AF-93E1-A08430F318E6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821493E4-4E95-4336-98FB-47F15C205618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0B033EF-6C6D-48AA-9671-2E8B0F949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63" y="1286790"/>
            <a:ext cx="540000" cy="514737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5187C4-47A3-4FD5-8CB0-16FD0552A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927E48B5-5DC9-458B-8534-02E957FE0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0000" y="1840788"/>
            <a:ext cx="55302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카카오 지하철 내비게이션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9FB0C5-5DD5-4168-A47A-00391ADED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280159"/>
            <a:ext cx="2640854" cy="41780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8709FE-95FE-4B0C-98BD-1A8AFB50C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124" y="2280159"/>
            <a:ext cx="2739513" cy="3999967"/>
          </a:xfrm>
          <a:prstGeom prst="rect">
            <a:avLst/>
          </a:prstGeom>
        </p:spPr>
      </p:pic>
      <p:sp>
        <p:nvSpPr>
          <p:cNvPr id="28" name="Text Box 2">
            <a:extLst>
              <a:ext uri="{FF2B5EF4-FFF2-40B4-BE49-F238E27FC236}">
                <a16:creationId xmlns:a16="http://schemas.microsoft.com/office/drawing/2014/main" id="{14D5A2CE-5CB4-46C8-88B3-8586493F0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9923" y="1828812"/>
            <a:ext cx="4231331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카카오 지하철 기능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최단 경로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최소 환승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전체 노선도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역 정보 보기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내리는 문 등 다양한 기능 구현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" name="Text Box 2">
            <a:extLst>
              <a:ext uri="{FF2B5EF4-FFF2-40B4-BE49-F238E27FC236}">
                <a16:creationId xmlns:a16="http://schemas.microsoft.com/office/drawing/2014/main" id="{C8C8EE6A-2F84-41EF-A831-42D2F3DDC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9923" y="3114795"/>
            <a:ext cx="4231331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차별성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실시간으로 도착지까지의 거리 확인        가능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(ex. </a:t>
            </a:r>
            <a:r>
              <a:rPr lang="ko-KR" altLang="en-US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역 선택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en-US" altLang="ko-KR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r>
              <a:rPr lang="ko-KR" altLang="en-US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호선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교대역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 </a:t>
            </a:r>
            <a:r>
              <a:rPr lang="ko-KR" altLang="en-US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목적지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en-US" altLang="ko-KR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교대역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 -&gt;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환승의 길 찾기 어려움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 -&gt;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환승까지의 길 안내 도움 서비스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혹은 사용자가 원하는 목적지까지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AR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방향등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표시로 원활하게 도착 가능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306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77E57-5FE2-4C16-80C4-2BFC1AC8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332" y="6361173"/>
            <a:ext cx="2743200" cy="365125"/>
          </a:xfrm>
        </p:spPr>
        <p:txBody>
          <a:bodyPr/>
          <a:lstStyle/>
          <a:p>
            <a:fld id="{08264B4F-A738-4007-92FF-2A6017BB0CEE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33" name="도형 8">
            <a:extLst>
              <a:ext uri="{FF2B5EF4-FFF2-40B4-BE49-F238E27FC236}">
                <a16:creationId xmlns:a16="http://schemas.microsoft.com/office/drawing/2014/main" id="{7C72819E-347B-4470-8539-6327785A28AE}"/>
              </a:ext>
            </a:extLst>
          </p:cNvPr>
          <p:cNvCxnSpPr/>
          <p:nvPr/>
        </p:nvCxnSpPr>
        <p:spPr>
          <a:xfrm>
            <a:off x="2747327" y="2151935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도형 8">
            <a:extLst>
              <a:ext uri="{FF2B5EF4-FFF2-40B4-BE49-F238E27FC236}">
                <a16:creationId xmlns:a16="http://schemas.microsoft.com/office/drawing/2014/main" id="{5636AE61-E89F-4D2E-B111-2CB416CC9695}"/>
              </a:ext>
            </a:extLst>
          </p:cNvPr>
          <p:cNvCxnSpPr/>
          <p:nvPr/>
        </p:nvCxnSpPr>
        <p:spPr>
          <a:xfrm>
            <a:off x="2747326" y="4562075"/>
            <a:ext cx="6697345" cy="63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텍스트 상자 13">
            <a:extLst>
              <a:ext uri="{FF2B5EF4-FFF2-40B4-BE49-F238E27FC236}">
                <a16:creationId xmlns:a16="http://schemas.microsoft.com/office/drawing/2014/main" id="{86D8050C-6714-42CB-B982-271EE4917B77}"/>
              </a:ext>
            </a:extLst>
          </p:cNvPr>
          <p:cNvSpPr txBox="1">
            <a:spLocks/>
          </p:cNvSpPr>
          <p:nvPr/>
        </p:nvSpPr>
        <p:spPr>
          <a:xfrm>
            <a:off x="4076054" y="2844225"/>
            <a:ext cx="3781805" cy="5847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03 | </a:t>
            </a:r>
            <a:r>
              <a:rPr lang="ko-KR" altLang="en-US" sz="3200" dirty="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latin typeface="휴먼모음T" panose="02030504000101010101" pitchFamily="18" charset="-127"/>
                <a:ea typeface="휴먼모음T" panose="02030504000101010101" pitchFamily="18" charset="-127"/>
              </a:rPr>
              <a:t>시스템 시나리오</a:t>
            </a:r>
            <a:endParaRPr lang="ko-KR" altLang="en-US" sz="3200" cap="none" dirty="0">
              <a:ln w="9525" cap="flat" cmpd="sng">
                <a:solidFill>
                  <a:schemeClr val="bg1">
                    <a:alpha val="49803"/>
                  </a:schemeClr>
                </a:solidFill>
                <a:prstDash val="solid"/>
              </a:ln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653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E6D448D-5C06-40FB-9E26-CF5226A48054}"/>
              </a:ext>
            </a:extLst>
          </p:cNvPr>
          <p:cNvCxnSpPr>
            <a:cxnSpLocks/>
          </p:cNvCxnSpPr>
          <p:nvPr/>
        </p:nvCxnSpPr>
        <p:spPr>
          <a:xfrm>
            <a:off x="17016" y="1032274"/>
            <a:ext cx="44279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C093C3B-6128-411E-BFC9-5E222082BEC8}"/>
              </a:ext>
            </a:extLst>
          </p:cNvPr>
          <p:cNvSpPr txBox="1"/>
          <p:nvPr/>
        </p:nvSpPr>
        <p:spPr>
          <a:xfrm>
            <a:off x="1173913" y="226522"/>
            <a:ext cx="80663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ABA1A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03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ABA1A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42FFB0-DB1B-4FF4-B723-B2FC34BE3AA5}"/>
              </a:ext>
            </a:extLst>
          </p:cNvPr>
          <p:cNvSpPr txBox="1"/>
          <p:nvPr/>
        </p:nvSpPr>
        <p:spPr>
          <a:xfrm>
            <a:off x="1871540" y="349632"/>
            <a:ext cx="69904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시스템 수행 시나리오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CF36211-279B-4541-BD45-044F9F58E052}"/>
              </a:ext>
            </a:extLst>
          </p:cNvPr>
          <p:cNvGrpSpPr>
            <a:grpSpLocks noChangeAspect="1"/>
          </p:cNvGrpSpPr>
          <p:nvPr/>
        </p:nvGrpSpPr>
        <p:grpSpPr>
          <a:xfrm rot="5400000" flipH="1" flipV="1">
            <a:off x="44348" y="-23877"/>
            <a:ext cx="991304" cy="1080000"/>
            <a:chOff x="3365500" y="787400"/>
            <a:chExt cx="2413000" cy="262890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35B85A1-34B5-4158-9EA8-C98F00538917}"/>
                </a:ext>
              </a:extLst>
            </p:cNvPr>
            <p:cNvSpPr/>
            <p:nvPr/>
          </p:nvSpPr>
          <p:spPr>
            <a:xfrm>
              <a:off x="3365500" y="2933700"/>
              <a:ext cx="482600" cy="48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E27C305-88F4-4017-A662-25378BA4436D}"/>
                </a:ext>
              </a:extLst>
            </p:cNvPr>
            <p:cNvSpPr/>
            <p:nvPr/>
          </p:nvSpPr>
          <p:spPr>
            <a:xfrm>
              <a:off x="3848100" y="2451100"/>
              <a:ext cx="482600" cy="48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B1C583F-AD1A-4305-B1B1-F224350A1A7B}"/>
                </a:ext>
              </a:extLst>
            </p:cNvPr>
            <p:cNvSpPr/>
            <p:nvPr/>
          </p:nvSpPr>
          <p:spPr>
            <a:xfrm>
              <a:off x="4330700" y="1981200"/>
              <a:ext cx="482600" cy="48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0BF877B-91C2-4E0A-B9E7-EC0A3E89D692}"/>
                </a:ext>
              </a:extLst>
            </p:cNvPr>
            <p:cNvSpPr/>
            <p:nvPr/>
          </p:nvSpPr>
          <p:spPr>
            <a:xfrm>
              <a:off x="4813300" y="2692400"/>
              <a:ext cx="482600" cy="48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C00F12F-7A4B-4D35-BCC3-1E075FBEB30D}"/>
                </a:ext>
              </a:extLst>
            </p:cNvPr>
            <p:cNvSpPr/>
            <p:nvPr/>
          </p:nvSpPr>
          <p:spPr>
            <a:xfrm>
              <a:off x="3365500" y="787400"/>
              <a:ext cx="482600" cy="2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F7B763C-999E-435F-BD82-BCA897FED44E}"/>
                </a:ext>
              </a:extLst>
            </p:cNvPr>
            <p:cNvSpPr/>
            <p:nvPr/>
          </p:nvSpPr>
          <p:spPr>
            <a:xfrm>
              <a:off x="3848100" y="787400"/>
              <a:ext cx="482600" cy="190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B684E1B-6BEB-4606-B172-06329811692F}"/>
                </a:ext>
              </a:extLst>
            </p:cNvPr>
            <p:cNvSpPr/>
            <p:nvPr/>
          </p:nvSpPr>
          <p:spPr>
            <a:xfrm>
              <a:off x="4330700" y="787400"/>
              <a:ext cx="482600" cy="154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A5721E5-1D9E-4486-973E-4CDC438984D6}"/>
                </a:ext>
              </a:extLst>
            </p:cNvPr>
            <p:cNvSpPr/>
            <p:nvPr/>
          </p:nvSpPr>
          <p:spPr>
            <a:xfrm>
              <a:off x="4813300" y="787400"/>
              <a:ext cx="482600" cy="21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76CD41D-CB06-49C0-84D7-510AACD8E2CF}"/>
                </a:ext>
              </a:extLst>
            </p:cNvPr>
            <p:cNvSpPr/>
            <p:nvPr/>
          </p:nvSpPr>
          <p:spPr>
            <a:xfrm>
              <a:off x="5295900" y="787400"/>
              <a:ext cx="482600" cy="177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CF204E8-58B6-41B5-9900-52420D03884A}"/>
                </a:ext>
              </a:extLst>
            </p:cNvPr>
            <p:cNvSpPr/>
            <p:nvPr/>
          </p:nvSpPr>
          <p:spPr>
            <a:xfrm>
              <a:off x="5295900" y="2311400"/>
              <a:ext cx="482600" cy="48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8A19A7-1291-4329-8BE5-17D86C1B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4B4F-A738-4007-92FF-2A6017BB0CEE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20" y="1312183"/>
            <a:ext cx="2960726" cy="5256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그룹 7"/>
          <p:cNvGrpSpPr/>
          <p:nvPr/>
        </p:nvGrpSpPr>
        <p:grpSpPr>
          <a:xfrm>
            <a:off x="7761206" y="1312183"/>
            <a:ext cx="2959200" cy="5256000"/>
            <a:chOff x="4268829" y="1312183"/>
            <a:chExt cx="2959200" cy="5256000"/>
          </a:xfrm>
        </p:grpSpPr>
        <p:pic>
          <p:nvPicPr>
            <p:cNvPr id="4" name="그림 3"/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8829" y="1312183"/>
              <a:ext cx="2959200" cy="525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6431010" y="1447801"/>
              <a:ext cx="797019" cy="5120158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82976" y="1312183"/>
            <a:ext cx="2959200" cy="525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99249">
            <a:off x="3676348" y="6119284"/>
            <a:ext cx="442600" cy="69769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99249">
            <a:off x="4580285" y="1387160"/>
            <a:ext cx="442600" cy="6976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99249">
            <a:off x="9851938" y="1537898"/>
            <a:ext cx="442600" cy="69769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3879541" y="6354228"/>
            <a:ext cx="236470" cy="231838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781854" y="1609207"/>
            <a:ext cx="236470" cy="231838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0051709" y="1770911"/>
            <a:ext cx="236470" cy="231838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398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664</Words>
  <Application>Microsoft Office PowerPoint</Application>
  <PresentationFormat>와이드스크린</PresentationFormat>
  <Paragraphs>204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1훈프로방스 R</vt:lpstr>
      <vt:lpstr>Squares Bold</vt:lpstr>
      <vt:lpstr>맑은 고딕</vt:lpstr>
      <vt:lpstr>휴먼모음T</vt:lpstr>
      <vt:lpstr>Arial</vt:lpstr>
      <vt:lpstr>Calibri</vt:lpstr>
      <vt:lpstr>Tahoma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송재호</dc:creator>
  <cp:lastModifiedBy>jaehosong</cp:lastModifiedBy>
  <cp:revision>91</cp:revision>
  <dcterms:created xsi:type="dcterms:W3CDTF">2017-12-28T03:57:39Z</dcterms:created>
  <dcterms:modified xsi:type="dcterms:W3CDTF">2018-01-04T03:23:41Z</dcterms:modified>
</cp:coreProperties>
</file>